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440" r:id="rId5"/>
    <p:sldId id="408" r:id="rId6"/>
    <p:sldId id="426" r:id="rId7"/>
    <p:sldId id="443" r:id="rId8"/>
    <p:sldId id="446" r:id="rId9"/>
    <p:sldId id="447" r:id="rId10"/>
    <p:sldId id="295" r:id="rId11"/>
    <p:sldId id="422" r:id="rId12"/>
    <p:sldId id="420" r:id="rId13"/>
    <p:sldId id="444" r:id="rId14"/>
    <p:sldId id="445" r:id="rId15"/>
    <p:sldId id="410" r:id="rId16"/>
    <p:sldId id="256" r:id="rId17"/>
    <p:sldId id="264" r:id="rId18"/>
    <p:sldId id="258" r:id="rId19"/>
    <p:sldId id="260" r:id="rId20"/>
    <p:sldId id="257" r:id="rId21"/>
    <p:sldId id="262" r:id="rId22"/>
    <p:sldId id="259" r:id="rId23"/>
    <p:sldId id="261" r:id="rId24"/>
    <p:sldId id="448" r:id="rId25"/>
    <p:sldId id="267" r:id="rId26"/>
    <p:sldId id="269" r:id="rId27"/>
    <p:sldId id="430" r:id="rId28"/>
    <p:sldId id="437" r:id="rId29"/>
    <p:sldId id="435" r:id="rId30"/>
    <p:sldId id="439" r:id="rId31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26C7A-66F9-62F6-0ED1-955EB2A8D7F8}" name="Anna Peters-Siekierska" initials="AP" userId="S::anna.peters-siekierska@hildinganders.com::5a466237-8b3f-46af-a0b5-c3e34c4b21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56FBA-A109-7C9B-F287-12AAC1A1E9F9}" v="108" dt="2024-03-07T19:40:01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E7B17-7941-4515-8586-F2830C09781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18DE9BE-2802-4435-B752-4CD2AC1142C6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FEEDBACK</a:t>
          </a:r>
        </a:p>
      </dgm:t>
    </dgm:pt>
    <dgm:pt modelId="{81ECEC80-EC7C-43A0-A606-C0A54843261D}" type="parTrans" cxnId="{F0ADBDBB-FC32-4A0D-BFDE-8F92FE2FD5DD}">
      <dgm:prSet/>
      <dgm:spPr/>
      <dgm:t>
        <a:bodyPr/>
        <a:lstStyle/>
        <a:p>
          <a:endParaRPr lang="pl-PL"/>
        </a:p>
      </dgm:t>
    </dgm:pt>
    <dgm:pt modelId="{95CF2B31-3EDB-4D34-AD52-25B755B7694A}" type="sibTrans" cxnId="{F0ADBDBB-FC32-4A0D-BFDE-8F92FE2FD5DD}">
      <dgm:prSet/>
      <dgm:spPr/>
      <dgm:t>
        <a:bodyPr/>
        <a:lstStyle/>
        <a:p>
          <a:endParaRPr lang="pl-PL"/>
        </a:p>
      </dgm:t>
    </dgm:pt>
    <dgm:pt modelId="{966F609E-C0DF-4160-95AF-CF9D9B429AF8}" type="pres">
      <dgm:prSet presAssocID="{E47E7B17-7941-4515-8586-F2830C09781F}" presName="Name0" presStyleCnt="0">
        <dgm:presLayoutVars>
          <dgm:dir/>
          <dgm:animLvl val="lvl"/>
          <dgm:resizeHandles val="exact"/>
        </dgm:presLayoutVars>
      </dgm:prSet>
      <dgm:spPr/>
    </dgm:pt>
    <dgm:pt modelId="{22C13E46-3F26-4AE9-84BE-020B0DCFE442}" type="pres">
      <dgm:prSet presAssocID="{E47E7B17-7941-4515-8586-F2830C09781F}" presName="dummy" presStyleCnt="0"/>
      <dgm:spPr/>
    </dgm:pt>
    <dgm:pt modelId="{72A145BB-E80C-49B4-A7AB-A86223EA3AE8}" type="pres">
      <dgm:prSet presAssocID="{E47E7B17-7941-4515-8586-F2830C09781F}" presName="linH" presStyleCnt="0"/>
      <dgm:spPr/>
    </dgm:pt>
    <dgm:pt modelId="{126AEB61-91A7-4B98-B781-62883784F181}" type="pres">
      <dgm:prSet presAssocID="{E47E7B17-7941-4515-8586-F2830C09781F}" presName="padding1" presStyleCnt="0"/>
      <dgm:spPr/>
    </dgm:pt>
    <dgm:pt modelId="{8A4F2B20-E4DF-45DE-9DD0-3B7031877D8B}" type="pres">
      <dgm:prSet presAssocID="{118DE9BE-2802-4435-B752-4CD2AC1142C6}" presName="linV" presStyleCnt="0"/>
      <dgm:spPr/>
    </dgm:pt>
    <dgm:pt modelId="{01D768BE-8FFC-4FD8-83FC-D969BADAB284}" type="pres">
      <dgm:prSet presAssocID="{118DE9BE-2802-4435-B752-4CD2AC1142C6}" presName="spVertical1" presStyleCnt="0"/>
      <dgm:spPr/>
    </dgm:pt>
    <dgm:pt modelId="{C82B63D3-F2B1-4663-AF54-79D98575AA76}" type="pres">
      <dgm:prSet presAssocID="{118DE9BE-2802-4435-B752-4CD2AC1142C6}" presName="parTx" presStyleLbl="revTx" presStyleIdx="0" presStyleCnt="1" custLinFactX="-46991" custLinFactNeighborX="-100000" custLinFactNeighborY="1245">
        <dgm:presLayoutVars>
          <dgm:chMax val="0"/>
          <dgm:chPref val="0"/>
          <dgm:bulletEnabled val="1"/>
        </dgm:presLayoutVars>
      </dgm:prSet>
      <dgm:spPr/>
    </dgm:pt>
    <dgm:pt modelId="{9E7FEA89-8B9B-4F5B-B107-521EC0253496}" type="pres">
      <dgm:prSet presAssocID="{118DE9BE-2802-4435-B752-4CD2AC1142C6}" presName="spVertical2" presStyleCnt="0"/>
      <dgm:spPr/>
    </dgm:pt>
    <dgm:pt modelId="{10A4EAAF-9CBE-4D5B-B05B-0A2277C97D94}" type="pres">
      <dgm:prSet presAssocID="{118DE9BE-2802-4435-B752-4CD2AC1142C6}" presName="spVertical3" presStyleCnt="0"/>
      <dgm:spPr/>
    </dgm:pt>
    <dgm:pt modelId="{E2ADAFA0-4F6A-4826-9C2F-1C0A4EF43275}" type="pres">
      <dgm:prSet presAssocID="{E47E7B17-7941-4515-8586-F2830C09781F}" presName="padding2" presStyleCnt="0"/>
      <dgm:spPr/>
    </dgm:pt>
    <dgm:pt modelId="{AB857FF1-F9E7-4F65-ACCD-5B28FF16E726}" type="pres">
      <dgm:prSet presAssocID="{E47E7B17-7941-4515-8586-F2830C09781F}" presName="negArrow" presStyleCnt="0"/>
      <dgm:spPr/>
    </dgm:pt>
    <dgm:pt modelId="{27B352C7-FBC4-4C22-9ABE-0867A56A3B45}" type="pres">
      <dgm:prSet presAssocID="{E47E7B17-7941-4515-8586-F2830C09781F}" presName="backgroundArrow" presStyleLbl="node1" presStyleIdx="0" presStyleCnt="1" custLinFactNeighborY="-3275"/>
      <dgm:spPr>
        <a:solidFill>
          <a:srgbClr val="0070C0"/>
        </a:solidFill>
      </dgm:spPr>
    </dgm:pt>
  </dgm:ptLst>
  <dgm:cxnLst>
    <dgm:cxn modelId="{4E89DD36-60C0-4315-AA8E-ED716D28EA97}" type="presOf" srcId="{E47E7B17-7941-4515-8586-F2830C09781F}" destId="{966F609E-C0DF-4160-95AF-CF9D9B429AF8}" srcOrd="0" destOrd="0" presId="urn:microsoft.com/office/officeart/2005/8/layout/hProcess3"/>
    <dgm:cxn modelId="{DEA961B9-E247-4DBD-BC6E-28F5E9BAFFE1}" type="presOf" srcId="{118DE9BE-2802-4435-B752-4CD2AC1142C6}" destId="{C82B63D3-F2B1-4663-AF54-79D98575AA76}" srcOrd="0" destOrd="0" presId="urn:microsoft.com/office/officeart/2005/8/layout/hProcess3"/>
    <dgm:cxn modelId="{F0ADBDBB-FC32-4A0D-BFDE-8F92FE2FD5DD}" srcId="{E47E7B17-7941-4515-8586-F2830C09781F}" destId="{118DE9BE-2802-4435-B752-4CD2AC1142C6}" srcOrd="0" destOrd="0" parTransId="{81ECEC80-EC7C-43A0-A606-C0A54843261D}" sibTransId="{95CF2B31-3EDB-4D34-AD52-25B755B7694A}"/>
    <dgm:cxn modelId="{2B5953F4-A90A-46FA-BCC1-ED67C908C7B1}" type="presParOf" srcId="{966F609E-C0DF-4160-95AF-CF9D9B429AF8}" destId="{22C13E46-3F26-4AE9-84BE-020B0DCFE442}" srcOrd="0" destOrd="0" presId="urn:microsoft.com/office/officeart/2005/8/layout/hProcess3"/>
    <dgm:cxn modelId="{F4890BE5-9445-4F56-884A-972E6D5235F6}" type="presParOf" srcId="{966F609E-C0DF-4160-95AF-CF9D9B429AF8}" destId="{72A145BB-E80C-49B4-A7AB-A86223EA3AE8}" srcOrd="1" destOrd="0" presId="urn:microsoft.com/office/officeart/2005/8/layout/hProcess3"/>
    <dgm:cxn modelId="{39343A4E-6E67-427E-BAF4-E5CA1ED20FE7}" type="presParOf" srcId="{72A145BB-E80C-49B4-A7AB-A86223EA3AE8}" destId="{126AEB61-91A7-4B98-B781-62883784F181}" srcOrd="0" destOrd="0" presId="urn:microsoft.com/office/officeart/2005/8/layout/hProcess3"/>
    <dgm:cxn modelId="{B0ECEE21-71FA-40FB-8DB7-D823CB14C77B}" type="presParOf" srcId="{72A145BB-E80C-49B4-A7AB-A86223EA3AE8}" destId="{8A4F2B20-E4DF-45DE-9DD0-3B7031877D8B}" srcOrd="1" destOrd="0" presId="urn:microsoft.com/office/officeart/2005/8/layout/hProcess3"/>
    <dgm:cxn modelId="{D1B9489E-B385-4BBC-90AC-C557181FD3B3}" type="presParOf" srcId="{8A4F2B20-E4DF-45DE-9DD0-3B7031877D8B}" destId="{01D768BE-8FFC-4FD8-83FC-D969BADAB284}" srcOrd="0" destOrd="0" presId="urn:microsoft.com/office/officeart/2005/8/layout/hProcess3"/>
    <dgm:cxn modelId="{25256583-6F0A-458E-8E5F-27BB95819E8F}" type="presParOf" srcId="{8A4F2B20-E4DF-45DE-9DD0-3B7031877D8B}" destId="{C82B63D3-F2B1-4663-AF54-79D98575AA76}" srcOrd="1" destOrd="0" presId="urn:microsoft.com/office/officeart/2005/8/layout/hProcess3"/>
    <dgm:cxn modelId="{96868C8F-8F45-4CF4-A1C2-9DAE12841024}" type="presParOf" srcId="{8A4F2B20-E4DF-45DE-9DD0-3B7031877D8B}" destId="{9E7FEA89-8B9B-4F5B-B107-521EC0253496}" srcOrd="2" destOrd="0" presId="urn:microsoft.com/office/officeart/2005/8/layout/hProcess3"/>
    <dgm:cxn modelId="{593D29D8-F6B2-48D4-B0F1-358179839547}" type="presParOf" srcId="{8A4F2B20-E4DF-45DE-9DD0-3B7031877D8B}" destId="{10A4EAAF-9CBE-4D5B-B05B-0A2277C97D94}" srcOrd="3" destOrd="0" presId="urn:microsoft.com/office/officeart/2005/8/layout/hProcess3"/>
    <dgm:cxn modelId="{02CB1623-4E17-4A21-8C93-E1C8D5BD5159}" type="presParOf" srcId="{72A145BB-E80C-49B4-A7AB-A86223EA3AE8}" destId="{E2ADAFA0-4F6A-4826-9C2F-1C0A4EF43275}" srcOrd="2" destOrd="0" presId="urn:microsoft.com/office/officeart/2005/8/layout/hProcess3"/>
    <dgm:cxn modelId="{73170C04-9B53-4BA9-B965-B495E79E052B}" type="presParOf" srcId="{72A145BB-E80C-49B4-A7AB-A86223EA3AE8}" destId="{AB857FF1-F9E7-4F65-ACCD-5B28FF16E726}" srcOrd="3" destOrd="0" presId="urn:microsoft.com/office/officeart/2005/8/layout/hProcess3"/>
    <dgm:cxn modelId="{23C7AC80-BA99-4EF9-8FB0-50906AEA828B}" type="presParOf" srcId="{72A145BB-E80C-49B4-A7AB-A86223EA3AE8}" destId="{27B352C7-FBC4-4C22-9ABE-0867A56A3B4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43FA0-F955-BD4F-9151-403993CDC768}" type="doc">
      <dgm:prSet loTypeId="urn:microsoft.com/office/officeart/2005/8/layout/pyramid3" loCatId="" qsTypeId="urn:microsoft.com/office/officeart/2005/8/quickstyle/3d2" qsCatId="3D" csTypeId="urn:microsoft.com/office/officeart/2005/8/colors/accent1_4" csCatId="accent1" phldr="1"/>
      <dgm:spPr/>
    </dgm:pt>
    <dgm:pt modelId="{FBA0B098-439C-E94D-B873-240585D38F73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2400" b="1">
              <a:solidFill>
                <a:schemeClr val="bg1"/>
              </a:solidFill>
            </a:rPr>
            <a:t>MISJA I WARTOŚCI</a:t>
          </a:r>
        </a:p>
      </dgm:t>
    </dgm:pt>
    <dgm:pt modelId="{CB1CCBFE-A003-B142-92EB-393B6A3311E8}" type="parTrans" cxnId="{9838BA2C-35D3-4049-A19B-930751D41B6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1CEC00FB-06CD-2949-980D-26158BAF38FC}" type="sibTrans" cxnId="{9838BA2C-35D3-4049-A19B-930751D41B6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CCE0C078-8CA5-0643-B4A8-66BB6545C3CA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2400" b="1">
              <a:solidFill>
                <a:schemeClr val="bg1"/>
              </a:solidFill>
            </a:rPr>
            <a:t>WIZJA</a:t>
          </a:r>
        </a:p>
      </dgm:t>
    </dgm:pt>
    <dgm:pt modelId="{5B92484D-9381-D64C-8DFE-36D29DA8F9AE}" type="parTrans" cxnId="{ED477B6D-A776-F64F-8F6C-446388C74D00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C3900AE3-3DB5-BF4A-8BA0-CF0B65827E19}" type="sibTrans" cxnId="{ED477B6D-A776-F64F-8F6C-446388C74D00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F58C1B37-9D59-B645-B4D9-643CAE0E25BC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2000" b="1">
              <a:solidFill>
                <a:schemeClr val="bg1"/>
              </a:solidFill>
            </a:rPr>
            <a:t>CEL I STRATEGIA FIRMY</a:t>
          </a:r>
        </a:p>
      </dgm:t>
    </dgm:pt>
    <dgm:pt modelId="{1CDB3B35-17ED-EF4B-AB04-DA9BCB3D2852}" type="parTrans" cxnId="{048879D1-6A89-5743-8304-A3CB2994AB87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C2673939-A722-0846-98DC-14ED47B056E0}" type="sibTrans" cxnId="{048879D1-6A89-5743-8304-A3CB2994AB87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D383B9D7-0E64-F549-9B0F-4398ECAAB341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>
              <a:solidFill>
                <a:schemeClr val="bg1"/>
              </a:solidFill>
            </a:rPr>
            <a:t>CELE I STRATEGIE DZIAŁÓW</a:t>
          </a:r>
        </a:p>
      </dgm:t>
    </dgm:pt>
    <dgm:pt modelId="{BFCD316E-9DEB-AE4E-AC54-8BE6FA4DD679}" type="parTrans" cxnId="{4EF4BAC3-0A12-8F4E-8A30-18C700014162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AF72B634-B7A5-FC49-ABD2-63499144BDD2}" type="sibTrans" cxnId="{4EF4BAC3-0A12-8F4E-8A30-18C700014162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C8FA15CB-D41A-D947-AAFD-101E9EDFC9B4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 </a:t>
          </a:r>
          <a:br>
            <a:rPr lang="pl-PL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INDYWI-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DUALNE</a:t>
          </a:r>
        </a:p>
      </dgm:t>
    </dgm:pt>
    <dgm:pt modelId="{2795502F-775B-334C-9ED3-54E35FD8DDE1}" type="parTrans" cxnId="{871AD6C1-1F06-5247-B86D-6CDDE487B832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B4CDB457-4F94-3B47-B1CE-679001753950}" type="sibTrans" cxnId="{871AD6C1-1F06-5247-B86D-6CDDE487B832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6D5E0312-36FB-654B-9333-6D3185ED9887}" type="pres">
      <dgm:prSet presAssocID="{95243FA0-F955-BD4F-9151-403993CDC768}" presName="Name0" presStyleCnt="0">
        <dgm:presLayoutVars>
          <dgm:dir/>
          <dgm:animLvl val="lvl"/>
          <dgm:resizeHandles val="exact"/>
        </dgm:presLayoutVars>
      </dgm:prSet>
      <dgm:spPr/>
    </dgm:pt>
    <dgm:pt modelId="{0104A779-3E81-BA46-A4A6-B52D8EB2FF7F}" type="pres">
      <dgm:prSet presAssocID="{FBA0B098-439C-E94D-B873-240585D38F73}" presName="Name8" presStyleCnt="0"/>
      <dgm:spPr/>
    </dgm:pt>
    <dgm:pt modelId="{F5C7C9E2-E19A-454F-94B0-6EB027B5D90D}" type="pres">
      <dgm:prSet presAssocID="{FBA0B098-439C-E94D-B873-240585D38F73}" presName="level" presStyleLbl="node1" presStyleIdx="0" presStyleCnt="5" custLinFactNeighborX="-518" custLinFactNeighborY="-13886">
        <dgm:presLayoutVars>
          <dgm:chMax val="1"/>
          <dgm:bulletEnabled val="1"/>
        </dgm:presLayoutVars>
      </dgm:prSet>
      <dgm:spPr/>
    </dgm:pt>
    <dgm:pt modelId="{3EE80823-9A07-E547-8A46-4590825E8FB5}" type="pres">
      <dgm:prSet presAssocID="{FBA0B098-439C-E94D-B873-240585D38F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81AAD44-2D69-B84F-8BFD-3C76FBBE30DD}" type="pres">
      <dgm:prSet presAssocID="{CCE0C078-8CA5-0643-B4A8-66BB6545C3CA}" presName="Name8" presStyleCnt="0"/>
      <dgm:spPr/>
    </dgm:pt>
    <dgm:pt modelId="{A4BBF593-9B7D-3B4C-80C7-5ACDF89CA4EA}" type="pres">
      <dgm:prSet presAssocID="{CCE0C078-8CA5-0643-B4A8-66BB6545C3CA}" presName="level" presStyleLbl="node1" presStyleIdx="1" presStyleCnt="5">
        <dgm:presLayoutVars>
          <dgm:chMax val="1"/>
          <dgm:bulletEnabled val="1"/>
        </dgm:presLayoutVars>
      </dgm:prSet>
      <dgm:spPr/>
    </dgm:pt>
    <dgm:pt modelId="{A554639F-FEC0-AB46-8E25-20233685FBA0}" type="pres">
      <dgm:prSet presAssocID="{CCE0C078-8CA5-0643-B4A8-66BB6545C3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4421AE-A075-E746-8079-BCD4D6BFFD43}" type="pres">
      <dgm:prSet presAssocID="{F58C1B37-9D59-B645-B4D9-643CAE0E25BC}" presName="Name8" presStyleCnt="0"/>
      <dgm:spPr/>
    </dgm:pt>
    <dgm:pt modelId="{6D6C4F75-D76D-B64D-A9FC-95B30F0C694C}" type="pres">
      <dgm:prSet presAssocID="{F58C1B37-9D59-B645-B4D9-643CAE0E25BC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6778A-F79F-4948-9C48-BBBFC7EF0272}" type="pres">
      <dgm:prSet presAssocID="{F58C1B37-9D59-B645-B4D9-643CAE0E25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67C8D6-5E46-CF41-8BE3-120921B8E442}" type="pres">
      <dgm:prSet presAssocID="{D383B9D7-0E64-F549-9B0F-4398ECAAB341}" presName="Name8" presStyleCnt="0"/>
      <dgm:spPr/>
    </dgm:pt>
    <dgm:pt modelId="{15B936D5-78A7-C04F-B574-3E864CDCA4A6}" type="pres">
      <dgm:prSet presAssocID="{D383B9D7-0E64-F549-9B0F-4398ECAAB341}" presName="level" presStyleLbl="node1" presStyleIdx="3" presStyleCnt="5" custLinFactNeighborX="714" custLinFactNeighborY="1287">
        <dgm:presLayoutVars>
          <dgm:chMax val="1"/>
          <dgm:bulletEnabled val="1"/>
        </dgm:presLayoutVars>
      </dgm:prSet>
      <dgm:spPr/>
    </dgm:pt>
    <dgm:pt modelId="{C96A8933-BBBF-684B-96E9-D9B006FC4755}" type="pres">
      <dgm:prSet presAssocID="{D383B9D7-0E64-F549-9B0F-4398ECAAB3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75FE15-3309-7148-B2E5-C0AFA8CC00D0}" type="pres">
      <dgm:prSet presAssocID="{C8FA15CB-D41A-D947-AAFD-101E9EDFC9B4}" presName="Name8" presStyleCnt="0"/>
      <dgm:spPr/>
    </dgm:pt>
    <dgm:pt modelId="{5223F8C3-4B31-A545-805B-6200C924C0E5}" type="pres">
      <dgm:prSet presAssocID="{C8FA15CB-D41A-D947-AAFD-101E9EDFC9B4}" presName="level" presStyleLbl="node1" presStyleIdx="4" presStyleCnt="5" custScaleX="101387" custLinFactNeighborX="1783">
        <dgm:presLayoutVars>
          <dgm:chMax val="1"/>
          <dgm:bulletEnabled val="1"/>
        </dgm:presLayoutVars>
      </dgm:prSet>
      <dgm:spPr/>
    </dgm:pt>
    <dgm:pt modelId="{58A1713B-2FCB-F74B-8A38-FBB348105CD2}" type="pres">
      <dgm:prSet presAssocID="{C8FA15CB-D41A-D947-AAFD-101E9EDFC9B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252318-A7F3-4553-A3D7-00F98BB3E981}" type="presOf" srcId="{C8FA15CB-D41A-D947-AAFD-101E9EDFC9B4}" destId="{5223F8C3-4B31-A545-805B-6200C924C0E5}" srcOrd="0" destOrd="0" presId="urn:microsoft.com/office/officeart/2005/8/layout/pyramid3"/>
    <dgm:cxn modelId="{1F48D21F-DC9B-41B8-A8EF-C78704DBBE54}" type="presOf" srcId="{D383B9D7-0E64-F549-9B0F-4398ECAAB341}" destId="{15B936D5-78A7-C04F-B574-3E864CDCA4A6}" srcOrd="0" destOrd="0" presId="urn:microsoft.com/office/officeart/2005/8/layout/pyramid3"/>
    <dgm:cxn modelId="{9838BA2C-35D3-4049-A19B-930751D41B68}" srcId="{95243FA0-F955-BD4F-9151-403993CDC768}" destId="{FBA0B098-439C-E94D-B873-240585D38F73}" srcOrd="0" destOrd="0" parTransId="{CB1CCBFE-A003-B142-92EB-393B6A3311E8}" sibTransId="{1CEC00FB-06CD-2949-980D-26158BAF38FC}"/>
    <dgm:cxn modelId="{B0495D30-C7F7-4BCE-A143-D2594DE8AEAB}" type="presOf" srcId="{F58C1B37-9D59-B645-B4D9-643CAE0E25BC}" destId="{6D6C4F75-D76D-B64D-A9FC-95B30F0C694C}" srcOrd="0" destOrd="0" presId="urn:microsoft.com/office/officeart/2005/8/layout/pyramid3"/>
    <dgm:cxn modelId="{AEFA085F-85AE-49D5-B256-354053A3646A}" type="presOf" srcId="{95243FA0-F955-BD4F-9151-403993CDC768}" destId="{6D5E0312-36FB-654B-9333-6D3185ED9887}" srcOrd="0" destOrd="0" presId="urn:microsoft.com/office/officeart/2005/8/layout/pyramid3"/>
    <dgm:cxn modelId="{FEFCB846-A253-4DD7-99C8-F01237A5CBFB}" type="presOf" srcId="{C8FA15CB-D41A-D947-AAFD-101E9EDFC9B4}" destId="{58A1713B-2FCB-F74B-8A38-FBB348105CD2}" srcOrd="1" destOrd="0" presId="urn:microsoft.com/office/officeart/2005/8/layout/pyramid3"/>
    <dgm:cxn modelId="{4D11636D-B6B8-4149-97A4-9BFF74B4FC27}" type="presOf" srcId="{CCE0C078-8CA5-0643-B4A8-66BB6545C3CA}" destId="{A4BBF593-9B7D-3B4C-80C7-5ACDF89CA4EA}" srcOrd="0" destOrd="0" presId="urn:microsoft.com/office/officeart/2005/8/layout/pyramid3"/>
    <dgm:cxn modelId="{ED477B6D-A776-F64F-8F6C-446388C74D00}" srcId="{95243FA0-F955-BD4F-9151-403993CDC768}" destId="{CCE0C078-8CA5-0643-B4A8-66BB6545C3CA}" srcOrd="1" destOrd="0" parTransId="{5B92484D-9381-D64C-8DFE-36D29DA8F9AE}" sibTransId="{C3900AE3-3DB5-BF4A-8BA0-CF0B65827E19}"/>
    <dgm:cxn modelId="{B53CB252-0FF0-4174-B109-FE085A91DD63}" type="presOf" srcId="{CCE0C078-8CA5-0643-B4A8-66BB6545C3CA}" destId="{A554639F-FEC0-AB46-8E25-20233685FBA0}" srcOrd="1" destOrd="0" presId="urn:microsoft.com/office/officeart/2005/8/layout/pyramid3"/>
    <dgm:cxn modelId="{5284FB75-D3BE-4B2E-B74F-5332EB036A0F}" type="presOf" srcId="{FBA0B098-439C-E94D-B873-240585D38F73}" destId="{F5C7C9E2-E19A-454F-94B0-6EB027B5D90D}" srcOrd="0" destOrd="0" presId="urn:microsoft.com/office/officeart/2005/8/layout/pyramid3"/>
    <dgm:cxn modelId="{8B54E281-6129-4D4B-98FE-0C0359414157}" type="presOf" srcId="{F58C1B37-9D59-B645-B4D9-643CAE0E25BC}" destId="{7E66778A-F79F-4948-9C48-BBBFC7EF0272}" srcOrd="1" destOrd="0" presId="urn:microsoft.com/office/officeart/2005/8/layout/pyramid3"/>
    <dgm:cxn modelId="{B12670A4-F094-41C0-95B3-E3DEEA721FBB}" type="presOf" srcId="{FBA0B098-439C-E94D-B873-240585D38F73}" destId="{3EE80823-9A07-E547-8A46-4590825E8FB5}" srcOrd="1" destOrd="0" presId="urn:microsoft.com/office/officeart/2005/8/layout/pyramid3"/>
    <dgm:cxn modelId="{871AD6C1-1F06-5247-B86D-6CDDE487B832}" srcId="{95243FA0-F955-BD4F-9151-403993CDC768}" destId="{C8FA15CB-D41A-D947-AAFD-101E9EDFC9B4}" srcOrd="4" destOrd="0" parTransId="{2795502F-775B-334C-9ED3-54E35FD8DDE1}" sibTransId="{B4CDB457-4F94-3B47-B1CE-679001753950}"/>
    <dgm:cxn modelId="{4EF4BAC3-0A12-8F4E-8A30-18C700014162}" srcId="{95243FA0-F955-BD4F-9151-403993CDC768}" destId="{D383B9D7-0E64-F549-9B0F-4398ECAAB341}" srcOrd="3" destOrd="0" parTransId="{BFCD316E-9DEB-AE4E-AC54-8BE6FA4DD679}" sibTransId="{AF72B634-B7A5-FC49-ABD2-63499144BDD2}"/>
    <dgm:cxn modelId="{793380C7-A0A3-4868-985A-B3B460BFE879}" type="presOf" srcId="{D383B9D7-0E64-F549-9B0F-4398ECAAB341}" destId="{C96A8933-BBBF-684B-96E9-D9B006FC4755}" srcOrd="1" destOrd="0" presId="urn:microsoft.com/office/officeart/2005/8/layout/pyramid3"/>
    <dgm:cxn modelId="{048879D1-6A89-5743-8304-A3CB2994AB87}" srcId="{95243FA0-F955-BD4F-9151-403993CDC768}" destId="{F58C1B37-9D59-B645-B4D9-643CAE0E25BC}" srcOrd="2" destOrd="0" parTransId="{1CDB3B35-17ED-EF4B-AB04-DA9BCB3D2852}" sibTransId="{C2673939-A722-0846-98DC-14ED47B056E0}"/>
    <dgm:cxn modelId="{A228BC64-88D3-4613-AB46-E3F7F1EFF29C}" type="presParOf" srcId="{6D5E0312-36FB-654B-9333-6D3185ED9887}" destId="{0104A779-3E81-BA46-A4A6-B52D8EB2FF7F}" srcOrd="0" destOrd="0" presId="urn:microsoft.com/office/officeart/2005/8/layout/pyramid3"/>
    <dgm:cxn modelId="{655E84A3-8163-41E2-91EC-AEB300DD2611}" type="presParOf" srcId="{0104A779-3E81-BA46-A4A6-B52D8EB2FF7F}" destId="{F5C7C9E2-E19A-454F-94B0-6EB027B5D90D}" srcOrd="0" destOrd="0" presId="urn:microsoft.com/office/officeart/2005/8/layout/pyramid3"/>
    <dgm:cxn modelId="{54677F01-471B-4966-9B4F-FDB16B06EBEC}" type="presParOf" srcId="{0104A779-3E81-BA46-A4A6-B52D8EB2FF7F}" destId="{3EE80823-9A07-E547-8A46-4590825E8FB5}" srcOrd="1" destOrd="0" presId="urn:microsoft.com/office/officeart/2005/8/layout/pyramid3"/>
    <dgm:cxn modelId="{A75CA4AD-9389-45B3-93EE-45F6DC3EEE88}" type="presParOf" srcId="{6D5E0312-36FB-654B-9333-6D3185ED9887}" destId="{681AAD44-2D69-B84F-8BFD-3C76FBBE30DD}" srcOrd="1" destOrd="0" presId="urn:microsoft.com/office/officeart/2005/8/layout/pyramid3"/>
    <dgm:cxn modelId="{9548FF24-E438-4143-9CC7-7609A159958E}" type="presParOf" srcId="{681AAD44-2D69-B84F-8BFD-3C76FBBE30DD}" destId="{A4BBF593-9B7D-3B4C-80C7-5ACDF89CA4EA}" srcOrd="0" destOrd="0" presId="urn:microsoft.com/office/officeart/2005/8/layout/pyramid3"/>
    <dgm:cxn modelId="{BAB659FC-C94C-49A5-A7EA-588E2930389A}" type="presParOf" srcId="{681AAD44-2D69-B84F-8BFD-3C76FBBE30DD}" destId="{A554639F-FEC0-AB46-8E25-20233685FBA0}" srcOrd="1" destOrd="0" presId="urn:microsoft.com/office/officeart/2005/8/layout/pyramid3"/>
    <dgm:cxn modelId="{8D874EC7-FF21-4AC7-BCE7-DC26825060F4}" type="presParOf" srcId="{6D5E0312-36FB-654B-9333-6D3185ED9887}" destId="{424421AE-A075-E746-8079-BCD4D6BFFD43}" srcOrd="2" destOrd="0" presId="urn:microsoft.com/office/officeart/2005/8/layout/pyramid3"/>
    <dgm:cxn modelId="{F008DB19-11BA-4392-A455-0CC6FD51CCFE}" type="presParOf" srcId="{424421AE-A075-E746-8079-BCD4D6BFFD43}" destId="{6D6C4F75-D76D-B64D-A9FC-95B30F0C694C}" srcOrd="0" destOrd="0" presId="urn:microsoft.com/office/officeart/2005/8/layout/pyramid3"/>
    <dgm:cxn modelId="{5C27A346-BB7E-4A65-BBD8-EEBCA2CD449C}" type="presParOf" srcId="{424421AE-A075-E746-8079-BCD4D6BFFD43}" destId="{7E66778A-F79F-4948-9C48-BBBFC7EF0272}" srcOrd="1" destOrd="0" presId="urn:microsoft.com/office/officeart/2005/8/layout/pyramid3"/>
    <dgm:cxn modelId="{AB0B7EE5-6A4D-4FFF-938D-B810F6108839}" type="presParOf" srcId="{6D5E0312-36FB-654B-9333-6D3185ED9887}" destId="{D767C8D6-5E46-CF41-8BE3-120921B8E442}" srcOrd="3" destOrd="0" presId="urn:microsoft.com/office/officeart/2005/8/layout/pyramid3"/>
    <dgm:cxn modelId="{30681858-691F-402B-A626-CA79B366E745}" type="presParOf" srcId="{D767C8D6-5E46-CF41-8BE3-120921B8E442}" destId="{15B936D5-78A7-C04F-B574-3E864CDCA4A6}" srcOrd="0" destOrd="0" presId="urn:microsoft.com/office/officeart/2005/8/layout/pyramid3"/>
    <dgm:cxn modelId="{26ED72AA-9D2B-4FF4-B9CF-7E4D6E63CA60}" type="presParOf" srcId="{D767C8D6-5E46-CF41-8BE3-120921B8E442}" destId="{C96A8933-BBBF-684B-96E9-D9B006FC4755}" srcOrd="1" destOrd="0" presId="urn:microsoft.com/office/officeart/2005/8/layout/pyramid3"/>
    <dgm:cxn modelId="{28775058-274E-446A-9828-E573EB1F81EE}" type="presParOf" srcId="{6D5E0312-36FB-654B-9333-6D3185ED9887}" destId="{2975FE15-3309-7148-B2E5-C0AFA8CC00D0}" srcOrd="4" destOrd="0" presId="urn:microsoft.com/office/officeart/2005/8/layout/pyramid3"/>
    <dgm:cxn modelId="{49E833DD-351B-4DAC-AAD1-955050D3336E}" type="presParOf" srcId="{2975FE15-3309-7148-B2E5-C0AFA8CC00D0}" destId="{5223F8C3-4B31-A545-805B-6200C924C0E5}" srcOrd="0" destOrd="0" presId="urn:microsoft.com/office/officeart/2005/8/layout/pyramid3"/>
    <dgm:cxn modelId="{003B6DD5-E9E4-4714-B470-61D2FEF01658}" type="presParOf" srcId="{2975FE15-3309-7148-B2E5-C0AFA8CC00D0}" destId="{58A1713B-2FCB-F74B-8A38-FBB348105CD2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505F6-A91E-4130-B93E-245CED4E3007}" type="doc">
      <dgm:prSet loTypeId="urn:microsoft.com/office/officeart/2005/8/layout/chevron2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0523D82D-086C-4276-BA85-8C73656B788F}">
      <dgm:prSet phldrT="[Tekst]" custT="1"/>
      <dgm:spPr>
        <a:gradFill rotWithShape="0">
          <a:gsLst>
            <a:gs pos="0">
              <a:srgbClr val="0070C0"/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anchor="t"/>
        <a:lstStyle/>
        <a:p>
          <a:r>
            <a:rPr lang="pl-PL" sz="2800"/>
            <a:t>S</a:t>
          </a:r>
        </a:p>
      </dgm:t>
    </dgm:pt>
    <dgm:pt modelId="{D785AC5D-B700-4DA4-8C4C-3B20AE57E01F}" type="parTrans" cxnId="{BFC6592A-C3E9-43E5-98DF-4F1DF385977E}">
      <dgm:prSet/>
      <dgm:spPr/>
      <dgm:t>
        <a:bodyPr/>
        <a:lstStyle/>
        <a:p>
          <a:endParaRPr lang="pl-PL"/>
        </a:p>
      </dgm:t>
    </dgm:pt>
    <dgm:pt modelId="{B03D4D0D-7D8B-445E-9EC0-E6B826661FB9}" type="sibTrans" cxnId="{BFC6592A-C3E9-43E5-98DF-4F1DF385977E}">
      <dgm:prSet/>
      <dgm:spPr/>
      <dgm:t>
        <a:bodyPr/>
        <a:lstStyle/>
        <a:p>
          <a:endParaRPr lang="pl-PL"/>
        </a:p>
      </dgm:t>
    </dgm:pt>
    <dgm:pt modelId="{77998D44-2021-439E-8E93-604CF41D3A84}">
      <dgm:prSet phldrT="[Tekst]" custT="1"/>
      <dgm:spPr/>
      <dgm:t>
        <a:bodyPr/>
        <a:lstStyle/>
        <a:p>
          <a:r>
            <a:rPr lang="pl-PL" sz="1400"/>
            <a:t>Skonkretyzowany; pracownik musi konkretnie wiedzieć co ma robić.</a:t>
          </a:r>
        </a:p>
      </dgm:t>
    </dgm:pt>
    <dgm:pt modelId="{36F75365-BA61-4308-B3C2-F1CE8CED24E5}" type="parTrans" cxnId="{84432934-E18E-4442-87B1-9A782F61CF8C}">
      <dgm:prSet/>
      <dgm:spPr/>
      <dgm:t>
        <a:bodyPr/>
        <a:lstStyle/>
        <a:p>
          <a:endParaRPr lang="pl-PL"/>
        </a:p>
      </dgm:t>
    </dgm:pt>
    <dgm:pt modelId="{25360929-FB09-4F83-AC12-8438AEDD5518}" type="sibTrans" cxnId="{84432934-E18E-4442-87B1-9A782F61CF8C}">
      <dgm:prSet/>
      <dgm:spPr/>
      <dgm:t>
        <a:bodyPr/>
        <a:lstStyle/>
        <a:p>
          <a:endParaRPr lang="pl-PL"/>
        </a:p>
      </dgm:t>
    </dgm:pt>
    <dgm:pt modelId="{03AF8959-8ACD-4DEB-A69A-4AAE618861AD}">
      <dgm:prSet phldrT="[Tekst]" custT="1"/>
      <dgm:spPr/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Mierzalny, cel musi mieć swój wskaźnik, aby po jego realizacji móc sprawdzić czy działania były skuteczne.</a:t>
          </a:r>
        </a:p>
      </dgm:t>
    </dgm:pt>
    <dgm:pt modelId="{090ABA8B-EB33-41DD-85EB-7BBD12DF7135}" type="parTrans" cxnId="{3F011B84-A462-4E54-B2EF-CB159E35DEAF}">
      <dgm:prSet/>
      <dgm:spPr/>
      <dgm:t>
        <a:bodyPr/>
        <a:lstStyle/>
        <a:p>
          <a:endParaRPr lang="pl-PL"/>
        </a:p>
      </dgm:t>
    </dgm:pt>
    <dgm:pt modelId="{2E9EC436-0587-439E-A706-C5A09CFAD552}" type="sibTrans" cxnId="{3F011B84-A462-4E54-B2EF-CB159E35DEAF}">
      <dgm:prSet/>
      <dgm:spPr/>
      <dgm:t>
        <a:bodyPr/>
        <a:lstStyle/>
        <a:p>
          <a:endParaRPr lang="pl-PL"/>
        </a:p>
      </dgm:t>
    </dgm:pt>
    <dgm:pt modelId="{B7A795BE-7354-4924-A101-D59C9B3C3D05}">
      <dgm:prSet phldrT="[Tekst]" custT="1"/>
      <dgm:spPr>
        <a:gradFill rotWithShape="0">
          <a:gsLst>
            <a:gs pos="0">
              <a:srgbClr val="0070C0"/>
            </a:gs>
            <a:gs pos="100000">
              <a:schemeClr val="accent6">
                <a:shade val="50000"/>
                <a:hueOff val="-110188"/>
                <a:satOff val="4850"/>
                <a:lumOff val="3014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17780" tIns="17780" rIns="17780" bIns="17780" numCol="1" spcCol="1270" anchor="t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A</a:t>
          </a:r>
        </a:p>
      </dgm:t>
    </dgm:pt>
    <dgm:pt modelId="{0F61A1CD-4888-497D-A2E5-7A500AEC0F21}" type="parTrans" cxnId="{40CB423C-80FD-4E0C-8FCD-E8E6512564E0}">
      <dgm:prSet/>
      <dgm:spPr/>
      <dgm:t>
        <a:bodyPr/>
        <a:lstStyle/>
        <a:p>
          <a:endParaRPr lang="pl-PL"/>
        </a:p>
      </dgm:t>
    </dgm:pt>
    <dgm:pt modelId="{8F085CF3-B066-49EA-AD88-15FB5B897CF8}" type="sibTrans" cxnId="{40CB423C-80FD-4E0C-8FCD-E8E6512564E0}">
      <dgm:prSet/>
      <dgm:spPr/>
      <dgm:t>
        <a:bodyPr/>
        <a:lstStyle/>
        <a:p>
          <a:endParaRPr lang="pl-PL"/>
        </a:p>
      </dgm:t>
    </dgm:pt>
    <dgm:pt modelId="{DB2EFC37-187D-4418-A923-1EC66972E05E}">
      <dgm:prSet phldrT="[Tekst]" custT="1"/>
      <dgm:spPr/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Akceptowalny/ambitny, cel musi być zaakceptowany przez pracownika, który będzie go realizować.</a:t>
          </a:r>
        </a:p>
      </dgm:t>
    </dgm:pt>
    <dgm:pt modelId="{C22BF3D3-338C-4EC4-9375-0ABEB4672835}" type="parTrans" cxnId="{2169943B-35C5-4DB6-991C-792A3521F7EF}">
      <dgm:prSet/>
      <dgm:spPr/>
      <dgm:t>
        <a:bodyPr/>
        <a:lstStyle/>
        <a:p>
          <a:endParaRPr lang="pl-PL"/>
        </a:p>
      </dgm:t>
    </dgm:pt>
    <dgm:pt modelId="{0EF92F31-1305-446E-B01A-69CCAAAC5C62}" type="sibTrans" cxnId="{2169943B-35C5-4DB6-991C-792A3521F7EF}">
      <dgm:prSet/>
      <dgm:spPr/>
      <dgm:t>
        <a:bodyPr/>
        <a:lstStyle/>
        <a:p>
          <a:endParaRPr lang="pl-PL"/>
        </a:p>
      </dgm:t>
    </dgm:pt>
    <dgm:pt modelId="{711D5816-D3E1-4C64-BB3C-0A662C8325CB}">
      <dgm:prSet phldrT="[Tekst]" custT="1"/>
      <dgm:spPr>
        <a:gradFill rotWithShape="0">
          <a:gsLst>
            <a:gs pos="50000">
              <a:srgbClr val="0070C0"/>
            </a:gs>
            <a:gs pos="100000">
              <a:schemeClr val="accent6">
                <a:shade val="50000"/>
                <a:hueOff val="-110188"/>
                <a:satOff val="4850"/>
                <a:lumOff val="3014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17780" tIns="17780" rIns="17780" bIns="17780" numCol="1" spcCol="1270" anchor="t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R</a:t>
          </a:r>
        </a:p>
      </dgm:t>
    </dgm:pt>
    <dgm:pt modelId="{0A8E132F-0C75-4A78-8EDC-46DEF0D1F242}" type="parTrans" cxnId="{C4DCAC03-70AD-4C51-9F37-21A102B2ECE6}">
      <dgm:prSet/>
      <dgm:spPr/>
      <dgm:t>
        <a:bodyPr/>
        <a:lstStyle/>
        <a:p>
          <a:endParaRPr lang="pl-PL"/>
        </a:p>
      </dgm:t>
    </dgm:pt>
    <dgm:pt modelId="{E2AB98F6-FBCC-492E-9D3B-A4E232544272}" type="sibTrans" cxnId="{C4DCAC03-70AD-4C51-9F37-21A102B2ECE6}">
      <dgm:prSet/>
      <dgm:spPr/>
      <dgm:t>
        <a:bodyPr/>
        <a:lstStyle/>
        <a:p>
          <a:endParaRPr lang="pl-PL"/>
        </a:p>
      </dgm:t>
    </dgm:pt>
    <dgm:pt modelId="{4D093E3E-C8ED-45D0-B660-4AE2BB10D7F1}">
      <dgm:prSet phldrT="[Tekst]" custT="1"/>
      <dgm:spPr>
        <a:gradFill rotWithShape="0">
          <a:gsLst>
            <a:gs pos="50000">
              <a:srgbClr val="0070C0"/>
            </a:gs>
            <a:gs pos="100000">
              <a:schemeClr val="accent6">
                <a:shade val="50000"/>
                <a:hueOff val="-55094"/>
                <a:satOff val="2425"/>
                <a:lumOff val="15072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17780" tIns="17780" rIns="17780" bIns="17780" numCol="1" spcCol="1270" anchor="t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T</a:t>
          </a:r>
        </a:p>
      </dgm:t>
    </dgm:pt>
    <dgm:pt modelId="{E6295683-80B9-4FE2-96EA-D70839684269}" type="parTrans" cxnId="{CC4CCB10-800C-4970-B678-11F69ABC65AB}">
      <dgm:prSet/>
      <dgm:spPr/>
      <dgm:t>
        <a:bodyPr/>
        <a:lstStyle/>
        <a:p>
          <a:endParaRPr lang="pl-PL"/>
        </a:p>
      </dgm:t>
    </dgm:pt>
    <dgm:pt modelId="{5C6F8E05-134A-4427-8AFD-3AF6A4DB3639}" type="sibTrans" cxnId="{CC4CCB10-800C-4970-B678-11F69ABC65AB}">
      <dgm:prSet/>
      <dgm:spPr/>
      <dgm:t>
        <a:bodyPr/>
        <a:lstStyle/>
        <a:p>
          <a:endParaRPr lang="pl-PL"/>
        </a:p>
      </dgm:t>
    </dgm:pt>
    <dgm:pt modelId="{9D43A350-574A-44BA-8731-0A40042A0577}">
      <dgm:prSet custT="1"/>
      <dgm:spPr/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Realny, cel musi być możliwy do wykonania.</a:t>
          </a:r>
        </a:p>
      </dgm:t>
    </dgm:pt>
    <dgm:pt modelId="{4633FF78-CF26-432C-8D63-1048EE117AE0}" type="parTrans" cxnId="{FDFE2A15-5999-4370-9A28-DF3C0E09C0A9}">
      <dgm:prSet/>
      <dgm:spPr/>
      <dgm:t>
        <a:bodyPr/>
        <a:lstStyle/>
        <a:p>
          <a:endParaRPr lang="pl-PL"/>
        </a:p>
      </dgm:t>
    </dgm:pt>
    <dgm:pt modelId="{E3435E59-98C1-4F34-9E52-0B99AE170B61}" type="sibTrans" cxnId="{FDFE2A15-5999-4370-9A28-DF3C0E09C0A9}">
      <dgm:prSet/>
      <dgm:spPr/>
      <dgm:t>
        <a:bodyPr/>
        <a:lstStyle/>
        <a:p>
          <a:endParaRPr lang="pl-PL"/>
        </a:p>
      </dgm:t>
    </dgm:pt>
    <dgm:pt modelId="{524D303E-6F39-4607-8FE8-CC34364CE339}">
      <dgm:prSet custT="1"/>
      <dgm:spPr/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n-lt"/>
              <a:ea typeface="+mn-ea"/>
              <a:cs typeface="+mn-cs"/>
            </a:rPr>
            <a:t>Terminowy, cel musi posiadać termin wykonania.</a:t>
          </a:r>
        </a:p>
      </dgm:t>
    </dgm:pt>
    <dgm:pt modelId="{FE239A44-3DB6-4E42-AF06-A7268078FE26}" type="parTrans" cxnId="{AD4225F2-1FC2-407D-987A-C6C13133D7EF}">
      <dgm:prSet/>
      <dgm:spPr/>
      <dgm:t>
        <a:bodyPr/>
        <a:lstStyle/>
        <a:p>
          <a:endParaRPr lang="pl-PL"/>
        </a:p>
      </dgm:t>
    </dgm:pt>
    <dgm:pt modelId="{1C48595F-3651-4ED2-8CBD-218FC6F56559}" type="sibTrans" cxnId="{AD4225F2-1FC2-407D-987A-C6C13133D7EF}">
      <dgm:prSet/>
      <dgm:spPr/>
      <dgm:t>
        <a:bodyPr/>
        <a:lstStyle/>
        <a:p>
          <a:endParaRPr lang="pl-PL"/>
        </a:p>
      </dgm:t>
    </dgm:pt>
    <dgm:pt modelId="{8DD6BFAE-B439-4A9D-87B3-17047393FF76}">
      <dgm:prSet phldrT="[Tekst]" custT="1"/>
      <dgm:spPr>
        <a:gradFill rotWithShape="0">
          <a:gsLst>
            <a:gs pos="0">
              <a:srgbClr val="0070C0"/>
            </a:gs>
            <a:gs pos="100000">
              <a:schemeClr val="accent6">
                <a:shade val="50000"/>
                <a:hueOff val="-55094"/>
                <a:satOff val="2425"/>
                <a:lumOff val="15072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17780" tIns="17780" rIns="17780" bIns="17780" numCol="1" spcCol="1270" anchor="t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M</a:t>
          </a:r>
        </a:p>
      </dgm:t>
    </dgm:pt>
    <dgm:pt modelId="{BD1FD834-D18A-487C-B038-82E8529D22A4}" type="sibTrans" cxnId="{7F4AC6C9-E8F9-49C4-97DA-D833C364F82D}">
      <dgm:prSet/>
      <dgm:spPr/>
      <dgm:t>
        <a:bodyPr/>
        <a:lstStyle/>
        <a:p>
          <a:endParaRPr lang="pl-PL"/>
        </a:p>
      </dgm:t>
    </dgm:pt>
    <dgm:pt modelId="{09978B40-41B3-4391-954D-69B37434DC28}" type="parTrans" cxnId="{7F4AC6C9-E8F9-49C4-97DA-D833C364F82D}">
      <dgm:prSet/>
      <dgm:spPr/>
      <dgm:t>
        <a:bodyPr/>
        <a:lstStyle/>
        <a:p>
          <a:endParaRPr lang="pl-PL"/>
        </a:p>
      </dgm:t>
    </dgm:pt>
    <dgm:pt modelId="{FF23E143-BF18-4BED-947C-450637700180}" type="pres">
      <dgm:prSet presAssocID="{152505F6-A91E-4130-B93E-245CED4E3007}" presName="linearFlow" presStyleCnt="0">
        <dgm:presLayoutVars>
          <dgm:dir/>
          <dgm:animLvl val="lvl"/>
          <dgm:resizeHandles val="exact"/>
        </dgm:presLayoutVars>
      </dgm:prSet>
      <dgm:spPr/>
    </dgm:pt>
    <dgm:pt modelId="{197A0E87-5F8E-4031-B6FB-BCFDF2B2797E}" type="pres">
      <dgm:prSet presAssocID="{0523D82D-086C-4276-BA85-8C73656B788F}" presName="composite" presStyleCnt="0"/>
      <dgm:spPr/>
    </dgm:pt>
    <dgm:pt modelId="{FF773018-9F95-40FB-9819-BE687E1B6EA2}" type="pres">
      <dgm:prSet presAssocID="{0523D82D-086C-4276-BA85-8C73656B788F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5A0A56E8-DA7F-4235-8028-EC0DE6A0D57C}" type="pres">
      <dgm:prSet presAssocID="{0523D82D-086C-4276-BA85-8C73656B788F}" presName="descendantText" presStyleLbl="alignAcc1" presStyleIdx="0" presStyleCnt="5" custLinFactNeighborX="186" custLinFactNeighborY="-576">
        <dgm:presLayoutVars>
          <dgm:bulletEnabled val="1"/>
        </dgm:presLayoutVars>
      </dgm:prSet>
      <dgm:spPr/>
    </dgm:pt>
    <dgm:pt modelId="{558C5134-15D7-4CDF-B75E-359ED3F0BB1C}" type="pres">
      <dgm:prSet presAssocID="{B03D4D0D-7D8B-445E-9EC0-E6B826661FB9}" presName="sp" presStyleCnt="0"/>
      <dgm:spPr/>
    </dgm:pt>
    <dgm:pt modelId="{CDA12890-15CB-4F3B-B74F-0240F47C667C}" type="pres">
      <dgm:prSet presAssocID="{8DD6BFAE-B439-4A9D-87B3-17047393FF76}" presName="composite" presStyleCnt="0"/>
      <dgm:spPr/>
    </dgm:pt>
    <dgm:pt modelId="{6D5FC5B4-C90F-45C9-AB9D-63ECAFE2A9E8}" type="pres">
      <dgm:prSet presAssocID="{8DD6BFAE-B439-4A9D-87B3-17047393FF76}" presName="parentText" presStyleLbl="alignNode1" presStyleIdx="1" presStyleCnt="5">
        <dgm:presLayoutVars>
          <dgm:chMax val="1"/>
          <dgm:bulletEnabled val="1"/>
        </dgm:presLayoutVars>
      </dgm:prSet>
      <dgm:spPr>
        <a:xfrm rot="5400000">
          <a:off x="-134072" y="911332"/>
          <a:ext cx="893818" cy="625672"/>
        </a:xfrm>
        <a:prstGeom prst="chevron">
          <a:avLst/>
        </a:prstGeom>
      </dgm:spPr>
    </dgm:pt>
    <dgm:pt modelId="{42497108-B1E2-4ED6-95F5-31AEB9FD32FC}" type="pres">
      <dgm:prSet presAssocID="{8DD6BFAE-B439-4A9D-87B3-17047393FF76}" presName="descendantText" presStyleLbl="alignAcc1" presStyleIdx="1" presStyleCnt="5" custLinFactNeighborX="0" custLinFactNeighborY="0">
        <dgm:presLayoutVars>
          <dgm:bulletEnabled val="1"/>
        </dgm:presLayoutVars>
      </dgm:prSet>
      <dgm:spPr>
        <a:xfrm rot="5400000">
          <a:off x="2434613" y="-1031680"/>
          <a:ext cx="580981" cy="4198863"/>
        </a:xfrm>
        <a:prstGeom prst="round2SameRect">
          <a:avLst/>
        </a:prstGeom>
      </dgm:spPr>
    </dgm:pt>
    <dgm:pt modelId="{A30C295D-F77C-4B06-86E0-0E3FA5FCB9D5}" type="pres">
      <dgm:prSet presAssocID="{BD1FD834-D18A-487C-B038-82E8529D22A4}" presName="sp" presStyleCnt="0"/>
      <dgm:spPr/>
    </dgm:pt>
    <dgm:pt modelId="{0B689CF5-1FCE-4200-B2E4-58CB634B1531}" type="pres">
      <dgm:prSet presAssocID="{B7A795BE-7354-4924-A101-D59C9B3C3D05}" presName="composite" presStyleCnt="0"/>
      <dgm:spPr/>
    </dgm:pt>
    <dgm:pt modelId="{5D63C6FB-F0F7-4238-A4F4-4E3DD004FE52}" type="pres">
      <dgm:prSet presAssocID="{B7A795BE-7354-4924-A101-D59C9B3C3D05}" presName="parentText" presStyleLbl="alignNode1" presStyleIdx="2" presStyleCnt="5" custLinFactNeighborY="0">
        <dgm:presLayoutVars>
          <dgm:chMax val="1"/>
          <dgm:bulletEnabled val="1"/>
        </dgm:presLayoutVars>
      </dgm:prSet>
      <dgm:spPr>
        <a:xfrm rot="5400000">
          <a:off x="-134072" y="1685341"/>
          <a:ext cx="893818" cy="625672"/>
        </a:xfrm>
        <a:prstGeom prst="chevron">
          <a:avLst/>
        </a:prstGeom>
      </dgm:spPr>
    </dgm:pt>
    <dgm:pt modelId="{DABEE366-260C-41C1-995D-3E4712D171BB}" type="pres">
      <dgm:prSet presAssocID="{B7A795BE-7354-4924-A101-D59C9B3C3D05}" presName="descendantText" presStyleLbl="alignAcc1" presStyleIdx="2" presStyleCnt="5" custLinFactNeighborX="176" custLinFactNeighborY="-12943">
        <dgm:presLayoutVars>
          <dgm:bulletEnabled val="1"/>
        </dgm:presLayoutVars>
      </dgm:prSet>
      <dgm:spPr>
        <a:xfrm rot="5400000">
          <a:off x="2434613" y="-257671"/>
          <a:ext cx="580981" cy="4198863"/>
        </a:xfrm>
        <a:prstGeom prst="round2SameRect">
          <a:avLst/>
        </a:prstGeom>
      </dgm:spPr>
    </dgm:pt>
    <dgm:pt modelId="{B4C82C99-CD64-4CA8-BBDB-78F8A1542E3A}" type="pres">
      <dgm:prSet presAssocID="{8F085CF3-B066-49EA-AD88-15FB5B897CF8}" presName="sp" presStyleCnt="0"/>
      <dgm:spPr/>
    </dgm:pt>
    <dgm:pt modelId="{1635FB34-ADE8-4C59-B4D8-CF036BE4A1E6}" type="pres">
      <dgm:prSet presAssocID="{711D5816-D3E1-4C64-BB3C-0A662C8325CB}" presName="composite" presStyleCnt="0"/>
      <dgm:spPr/>
    </dgm:pt>
    <dgm:pt modelId="{00CB9D3E-8641-4789-934D-A76A0EF6618E}" type="pres">
      <dgm:prSet presAssocID="{711D5816-D3E1-4C64-BB3C-0A662C8325CB}" presName="parentText" presStyleLbl="alignNode1" presStyleIdx="3" presStyleCnt="5">
        <dgm:presLayoutVars>
          <dgm:chMax val="1"/>
          <dgm:bulletEnabled val="1"/>
        </dgm:presLayoutVars>
      </dgm:prSet>
      <dgm:spPr>
        <a:xfrm rot="5400000">
          <a:off x="-134072" y="2459350"/>
          <a:ext cx="893818" cy="625672"/>
        </a:xfrm>
        <a:prstGeom prst="chevron">
          <a:avLst/>
        </a:prstGeom>
      </dgm:spPr>
    </dgm:pt>
    <dgm:pt modelId="{75E85012-3B52-436E-BF29-A6117B60AC9A}" type="pres">
      <dgm:prSet presAssocID="{711D5816-D3E1-4C64-BB3C-0A662C8325CB}" presName="descendantText" presStyleLbl="alignAcc1" presStyleIdx="3" presStyleCnt="5">
        <dgm:presLayoutVars>
          <dgm:bulletEnabled val="1"/>
        </dgm:presLayoutVars>
      </dgm:prSet>
      <dgm:spPr>
        <a:xfrm rot="5400000">
          <a:off x="2434613" y="516337"/>
          <a:ext cx="580981" cy="4198863"/>
        </a:xfrm>
        <a:prstGeom prst="round2SameRect">
          <a:avLst/>
        </a:prstGeom>
      </dgm:spPr>
    </dgm:pt>
    <dgm:pt modelId="{90E420FC-1FB1-4003-9B1F-E0208FB14F4E}" type="pres">
      <dgm:prSet presAssocID="{E2AB98F6-FBCC-492E-9D3B-A4E232544272}" presName="sp" presStyleCnt="0"/>
      <dgm:spPr/>
    </dgm:pt>
    <dgm:pt modelId="{C3820BF8-EAEC-487D-9FB6-A421D689DBBF}" type="pres">
      <dgm:prSet presAssocID="{4D093E3E-C8ED-45D0-B660-4AE2BB10D7F1}" presName="composite" presStyleCnt="0"/>
      <dgm:spPr/>
    </dgm:pt>
    <dgm:pt modelId="{639A7666-3390-4EC0-ABC7-0D32BB1189AD}" type="pres">
      <dgm:prSet presAssocID="{4D093E3E-C8ED-45D0-B660-4AE2BB10D7F1}" presName="parentText" presStyleLbl="alignNode1" presStyleIdx="4" presStyleCnt="5" custLinFactNeighborX="0" custLinFactNeighborY="-192">
        <dgm:presLayoutVars>
          <dgm:chMax val="1"/>
          <dgm:bulletEnabled val="1"/>
        </dgm:presLayoutVars>
      </dgm:prSet>
      <dgm:spPr>
        <a:xfrm rot="5400000">
          <a:off x="-134072" y="3233359"/>
          <a:ext cx="893818" cy="625672"/>
        </a:xfrm>
        <a:prstGeom prst="chevron">
          <a:avLst/>
        </a:prstGeom>
      </dgm:spPr>
    </dgm:pt>
    <dgm:pt modelId="{12D8FD5A-E369-4B88-8264-BDC4FFB4EBB0}" type="pres">
      <dgm:prSet presAssocID="{4D093E3E-C8ED-45D0-B660-4AE2BB10D7F1}" presName="descendantText" presStyleLbl="alignAcc1" presStyleIdx="4" presStyleCnt="5" custLinFactNeighborX="218" custLinFactNeighborY="2545">
        <dgm:presLayoutVars>
          <dgm:bulletEnabled val="1"/>
        </dgm:presLayoutVars>
      </dgm:prSet>
      <dgm:spPr>
        <a:xfrm rot="5400000">
          <a:off x="2434613" y="1305132"/>
          <a:ext cx="580981" cy="4198863"/>
        </a:xfrm>
        <a:prstGeom prst="round2SameRect">
          <a:avLst/>
        </a:prstGeom>
      </dgm:spPr>
    </dgm:pt>
  </dgm:ptLst>
  <dgm:cxnLst>
    <dgm:cxn modelId="{0EC6C600-DDB3-40CA-B44D-66A6F6C4524A}" type="presOf" srcId="{B7A795BE-7354-4924-A101-D59C9B3C3D05}" destId="{5D63C6FB-F0F7-4238-A4F4-4E3DD004FE52}" srcOrd="0" destOrd="0" presId="urn:microsoft.com/office/officeart/2005/8/layout/chevron2"/>
    <dgm:cxn modelId="{ACEE7C02-2EE9-40F8-940D-64573FE763F5}" type="presOf" srcId="{9D43A350-574A-44BA-8731-0A40042A0577}" destId="{75E85012-3B52-436E-BF29-A6117B60AC9A}" srcOrd="0" destOrd="0" presId="urn:microsoft.com/office/officeart/2005/8/layout/chevron2"/>
    <dgm:cxn modelId="{C4DCAC03-70AD-4C51-9F37-21A102B2ECE6}" srcId="{152505F6-A91E-4130-B93E-245CED4E3007}" destId="{711D5816-D3E1-4C64-BB3C-0A662C8325CB}" srcOrd="3" destOrd="0" parTransId="{0A8E132F-0C75-4A78-8EDC-46DEF0D1F242}" sibTransId="{E2AB98F6-FBCC-492E-9D3B-A4E232544272}"/>
    <dgm:cxn modelId="{CEA88A0E-00ED-481D-9C9B-6CCE1022BBB3}" type="presOf" srcId="{0523D82D-086C-4276-BA85-8C73656B788F}" destId="{FF773018-9F95-40FB-9819-BE687E1B6EA2}" srcOrd="0" destOrd="0" presId="urn:microsoft.com/office/officeart/2005/8/layout/chevron2"/>
    <dgm:cxn modelId="{CC4CCB10-800C-4970-B678-11F69ABC65AB}" srcId="{152505F6-A91E-4130-B93E-245CED4E3007}" destId="{4D093E3E-C8ED-45D0-B660-4AE2BB10D7F1}" srcOrd="4" destOrd="0" parTransId="{E6295683-80B9-4FE2-96EA-D70839684269}" sibTransId="{5C6F8E05-134A-4427-8AFD-3AF6A4DB3639}"/>
    <dgm:cxn modelId="{FDFE2A15-5999-4370-9A28-DF3C0E09C0A9}" srcId="{711D5816-D3E1-4C64-BB3C-0A662C8325CB}" destId="{9D43A350-574A-44BA-8731-0A40042A0577}" srcOrd="0" destOrd="0" parTransId="{4633FF78-CF26-432C-8D63-1048EE117AE0}" sibTransId="{E3435E59-98C1-4F34-9E52-0B99AE170B61}"/>
    <dgm:cxn modelId="{BFC6592A-C3E9-43E5-98DF-4F1DF385977E}" srcId="{152505F6-A91E-4130-B93E-245CED4E3007}" destId="{0523D82D-086C-4276-BA85-8C73656B788F}" srcOrd="0" destOrd="0" parTransId="{D785AC5D-B700-4DA4-8C4C-3B20AE57E01F}" sibTransId="{B03D4D0D-7D8B-445E-9EC0-E6B826661FB9}"/>
    <dgm:cxn modelId="{84432934-E18E-4442-87B1-9A782F61CF8C}" srcId="{0523D82D-086C-4276-BA85-8C73656B788F}" destId="{77998D44-2021-439E-8E93-604CF41D3A84}" srcOrd="0" destOrd="0" parTransId="{36F75365-BA61-4308-B3C2-F1CE8CED24E5}" sibTransId="{25360929-FB09-4F83-AC12-8438AEDD5518}"/>
    <dgm:cxn modelId="{2169943B-35C5-4DB6-991C-792A3521F7EF}" srcId="{B7A795BE-7354-4924-A101-D59C9B3C3D05}" destId="{DB2EFC37-187D-4418-A923-1EC66972E05E}" srcOrd="0" destOrd="0" parTransId="{C22BF3D3-338C-4EC4-9375-0ABEB4672835}" sibTransId="{0EF92F31-1305-446E-B01A-69CCAAAC5C62}"/>
    <dgm:cxn modelId="{40CB423C-80FD-4E0C-8FCD-E8E6512564E0}" srcId="{152505F6-A91E-4130-B93E-245CED4E3007}" destId="{B7A795BE-7354-4924-A101-D59C9B3C3D05}" srcOrd="2" destOrd="0" parTransId="{0F61A1CD-4888-497D-A2E5-7A500AEC0F21}" sibTransId="{8F085CF3-B066-49EA-AD88-15FB5B897CF8}"/>
    <dgm:cxn modelId="{78908964-0A57-44DC-99A7-0F92DFE2AF9D}" type="presOf" srcId="{03AF8959-8ACD-4DEB-A69A-4AAE618861AD}" destId="{42497108-B1E2-4ED6-95F5-31AEB9FD32FC}" srcOrd="0" destOrd="0" presId="urn:microsoft.com/office/officeart/2005/8/layout/chevron2"/>
    <dgm:cxn modelId="{57E0CC4F-FF4D-42D5-AD22-8023E45D675F}" type="presOf" srcId="{711D5816-D3E1-4C64-BB3C-0A662C8325CB}" destId="{00CB9D3E-8641-4789-934D-A76A0EF6618E}" srcOrd="0" destOrd="0" presId="urn:microsoft.com/office/officeart/2005/8/layout/chevron2"/>
    <dgm:cxn modelId="{66740052-793D-45CC-A561-50931943698F}" type="presOf" srcId="{DB2EFC37-187D-4418-A923-1EC66972E05E}" destId="{DABEE366-260C-41C1-995D-3E4712D171BB}" srcOrd="0" destOrd="0" presId="urn:microsoft.com/office/officeart/2005/8/layout/chevron2"/>
    <dgm:cxn modelId="{6342B183-2216-424A-89EB-89506D0EC871}" type="presOf" srcId="{8DD6BFAE-B439-4A9D-87B3-17047393FF76}" destId="{6D5FC5B4-C90F-45C9-AB9D-63ECAFE2A9E8}" srcOrd="0" destOrd="0" presId="urn:microsoft.com/office/officeart/2005/8/layout/chevron2"/>
    <dgm:cxn modelId="{3F011B84-A462-4E54-B2EF-CB159E35DEAF}" srcId="{8DD6BFAE-B439-4A9D-87B3-17047393FF76}" destId="{03AF8959-8ACD-4DEB-A69A-4AAE618861AD}" srcOrd="0" destOrd="0" parTransId="{090ABA8B-EB33-41DD-85EB-7BBD12DF7135}" sibTransId="{2E9EC436-0587-439E-A706-C5A09CFAD552}"/>
    <dgm:cxn modelId="{095BAA9F-3832-4A67-893C-8BE0798CCDE5}" type="presOf" srcId="{152505F6-A91E-4130-B93E-245CED4E3007}" destId="{FF23E143-BF18-4BED-947C-450637700180}" srcOrd="0" destOrd="0" presId="urn:microsoft.com/office/officeart/2005/8/layout/chevron2"/>
    <dgm:cxn modelId="{25E8B5A7-9352-4E32-A48C-E016E637D95F}" type="presOf" srcId="{524D303E-6F39-4607-8FE8-CC34364CE339}" destId="{12D8FD5A-E369-4B88-8264-BDC4FFB4EBB0}" srcOrd="0" destOrd="0" presId="urn:microsoft.com/office/officeart/2005/8/layout/chevron2"/>
    <dgm:cxn modelId="{694A8BB7-8C22-4727-8556-6D14C5E094CF}" type="presOf" srcId="{77998D44-2021-439E-8E93-604CF41D3A84}" destId="{5A0A56E8-DA7F-4235-8028-EC0DE6A0D57C}" srcOrd="0" destOrd="0" presId="urn:microsoft.com/office/officeart/2005/8/layout/chevron2"/>
    <dgm:cxn modelId="{7F4AC6C9-E8F9-49C4-97DA-D833C364F82D}" srcId="{152505F6-A91E-4130-B93E-245CED4E3007}" destId="{8DD6BFAE-B439-4A9D-87B3-17047393FF76}" srcOrd="1" destOrd="0" parTransId="{09978B40-41B3-4391-954D-69B37434DC28}" sibTransId="{BD1FD834-D18A-487C-B038-82E8529D22A4}"/>
    <dgm:cxn modelId="{AD4225F2-1FC2-407D-987A-C6C13133D7EF}" srcId="{4D093E3E-C8ED-45D0-B660-4AE2BB10D7F1}" destId="{524D303E-6F39-4607-8FE8-CC34364CE339}" srcOrd="0" destOrd="0" parTransId="{FE239A44-3DB6-4E42-AF06-A7268078FE26}" sibTransId="{1C48595F-3651-4ED2-8CBD-218FC6F56559}"/>
    <dgm:cxn modelId="{E97617FD-25EF-49AA-B416-77CF37F30957}" type="presOf" srcId="{4D093E3E-C8ED-45D0-B660-4AE2BB10D7F1}" destId="{639A7666-3390-4EC0-ABC7-0D32BB1189AD}" srcOrd="0" destOrd="0" presId="urn:microsoft.com/office/officeart/2005/8/layout/chevron2"/>
    <dgm:cxn modelId="{DE48C0BF-C387-492A-BBB8-62EF7BF08DA9}" type="presParOf" srcId="{FF23E143-BF18-4BED-947C-450637700180}" destId="{197A0E87-5F8E-4031-B6FB-BCFDF2B2797E}" srcOrd="0" destOrd="0" presId="urn:microsoft.com/office/officeart/2005/8/layout/chevron2"/>
    <dgm:cxn modelId="{D78DF0C9-C0B0-407D-9B2B-2E441197536B}" type="presParOf" srcId="{197A0E87-5F8E-4031-B6FB-BCFDF2B2797E}" destId="{FF773018-9F95-40FB-9819-BE687E1B6EA2}" srcOrd="0" destOrd="0" presId="urn:microsoft.com/office/officeart/2005/8/layout/chevron2"/>
    <dgm:cxn modelId="{E119E7E2-14BD-4E6A-A73C-1720B76A0B5D}" type="presParOf" srcId="{197A0E87-5F8E-4031-B6FB-BCFDF2B2797E}" destId="{5A0A56E8-DA7F-4235-8028-EC0DE6A0D57C}" srcOrd="1" destOrd="0" presId="urn:microsoft.com/office/officeart/2005/8/layout/chevron2"/>
    <dgm:cxn modelId="{55494BF9-D66A-4223-9350-FBB3315839B4}" type="presParOf" srcId="{FF23E143-BF18-4BED-947C-450637700180}" destId="{558C5134-15D7-4CDF-B75E-359ED3F0BB1C}" srcOrd="1" destOrd="0" presId="urn:microsoft.com/office/officeart/2005/8/layout/chevron2"/>
    <dgm:cxn modelId="{C0DB4007-1832-437B-9866-D30DC6E9916E}" type="presParOf" srcId="{FF23E143-BF18-4BED-947C-450637700180}" destId="{CDA12890-15CB-4F3B-B74F-0240F47C667C}" srcOrd="2" destOrd="0" presId="urn:microsoft.com/office/officeart/2005/8/layout/chevron2"/>
    <dgm:cxn modelId="{2D321D4E-8F9F-4619-AEC4-4F431F2E48B4}" type="presParOf" srcId="{CDA12890-15CB-4F3B-B74F-0240F47C667C}" destId="{6D5FC5B4-C90F-45C9-AB9D-63ECAFE2A9E8}" srcOrd="0" destOrd="0" presId="urn:microsoft.com/office/officeart/2005/8/layout/chevron2"/>
    <dgm:cxn modelId="{21F10EA2-4161-42E3-AF54-F1CB5B62DA62}" type="presParOf" srcId="{CDA12890-15CB-4F3B-B74F-0240F47C667C}" destId="{42497108-B1E2-4ED6-95F5-31AEB9FD32FC}" srcOrd="1" destOrd="0" presId="urn:microsoft.com/office/officeart/2005/8/layout/chevron2"/>
    <dgm:cxn modelId="{60B01588-A7F0-4DE1-A553-5434318543D4}" type="presParOf" srcId="{FF23E143-BF18-4BED-947C-450637700180}" destId="{A30C295D-F77C-4B06-86E0-0E3FA5FCB9D5}" srcOrd="3" destOrd="0" presId="urn:microsoft.com/office/officeart/2005/8/layout/chevron2"/>
    <dgm:cxn modelId="{79CB2A34-C2E9-4F97-A74A-433315FE71A7}" type="presParOf" srcId="{FF23E143-BF18-4BED-947C-450637700180}" destId="{0B689CF5-1FCE-4200-B2E4-58CB634B1531}" srcOrd="4" destOrd="0" presId="urn:microsoft.com/office/officeart/2005/8/layout/chevron2"/>
    <dgm:cxn modelId="{F232895F-1EB2-452C-BEFE-EB71F790E9EA}" type="presParOf" srcId="{0B689CF5-1FCE-4200-B2E4-58CB634B1531}" destId="{5D63C6FB-F0F7-4238-A4F4-4E3DD004FE52}" srcOrd="0" destOrd="0" presId="urn:microsoft.com/office/officeart/2005/8/layout/chevron2"/>
    <dgm:cxn modelId="{43884BF4-CD3E-464E-B6FB-F698A05A6B9C}" type="presParOf" srcId="{0B689CF5-1FCE-4200-B2E4-58CB634B1531}" destId="{DABEE366-260C-41C1-995D-3E4712D171BB}" srcOrd="1" destOrd="0" presId="urn:microsoft.com/office/officeart/2005/8/layout/chevron2"/>
    <dgm:cxn modelId="{B5DE9B56-8A62-4B0A-B7C7-9E7B08B526F1}" type="presParOf" srcId="{FF23E143-BF18-4BED-947C-450637700180}" destId="{B4C82C99-CD64-4CA8-BBDB-78F8A1542E3A}" srcOrd="5" destOrd="0" presId="urn:microsoft.com/office/officeart/2005/8/layout/chevron2"/>
    <dgm:cxn modelId="{6F13903C-CDE5-49F5-A192-40B76835F1F0}" type="presParOf" srcId="{FF23E143-BF18-4BED-947C-450637700180}" destId="{1635FB34-ADE8-4C59-B4D8-CF036BE4A1E6}" srcOrd="6" destOrd="0" presId="urn:microsoft.com/office/officeart/2005/8/layout/chevron2"/>
    <dgm:cxn modelId="{8975F144-6208-4842-8623-40F12FF7DC64}" type="presParOf" srcId="{1635FB34-ADE8-4C59-B4D8-CF036BE4A1E6}" destId="{00CB9D3E-8641-4789-934D-A76A0EF6618E}" srcOrd="0" destOrd="0" presId="urn:microsoft.com/office/officeart/2005/8/layout/chevron2"/>
    <dgm:cxn modelId="{8600B4B6-2733-4F63-9775-BD0FA2EF0B49}" type="presParOf" srcId="{1635FB34-ADE8-4C59-B4D8-CF036BE4A1E6}" destId="{75E85012-3B52-436E-BF29-A6117B60AC9A}" srcOrd="1" destOrd="0" presId="urn:microsoft.com/office/officeart/2005/8/layout/chevron2"/>
    <dgm:cxn modelId="{10EE5F5C-3478-4F2A-828B-9A20E27D64ED}" type="presParOf" srcId="{FF23E143-BF18-4BED-947C-450637700180}" destId="{90E420FC-1FB1-4003-9B1F-E0208FB14F4E}" srcOrd="7" destOrd="0" presId="urn:microsoft.com/office/officeart/2005/8/layout/chevron2"/>
    <dgm:cxn modelId="{0AA431E4-828D-45C0-B45A-76109B2EF4AD}" type="presParOf" srcId="{FF23E143-BF18-4BED-947C-450637700180}" destId="{C3820BF8-EAEC-487D-9FB6-A421D689DBBF}" srcOrd="8" destOrd="0" presId="urn:microsoft.com/office/officeart/2005/8/layout/chevron2"/>
    <dgm:cxn modelId="{10EC5535-9D2A-4B86-A940-382A08DC2208}" type="presParOf" srcId="{C3820BF8-EAEC-487D-9FB6-A421D689DBBF}" destId="{639A7666-3390-4EC0-ABC7-0D32BB1189AD}" srcOrd="0" destOrd="0" presId="urn:microsoft.com/office/officeart/2005/8/layout/chevron2"/>
    <dgm:cxn modelId="{B7FB13F0-1848-4C27-B72A-7B9D76291817}" type="presParOf" srcId="{C3820BF8-EAEC-487D-9FB6-A421D689DBBF}" destId="{12D8FD5A-E369-4B88-8264-BDC4FFB4EBB0}" srcOrd="1" destOrd="0" presId="urn:microsoft.com/office/officeart/2005/8/layout/chevron2"/>
  </dgm:cxnLst>
  <dgm:bg/>
  <dgm:whole>
    <a:ln>
      <a:extLst>
        <a:ext uri="{C807C97D-BFC1-408E-A445-0C87EB9F89A2}">
          <ask:lineSketchStyleProps xmlns:ask="http://schemas.microsoft.com/office/drawing/2018/sketchyshapes">
            <ask:type>
              <ask:lineSketchFreehan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F98CA-032B-46AB-8265-06BCB51B5AF4}" type="doc">
      <dgm:prSet loTypeId="urn:microsoft.com/office/officeart/2005/8/layout/process1" loCatId="process" qsTypeId="urn:microsoft.com/office/officeart/2005/8/quickstyle/simple5" qsCatId="simple" csTypeId="urn:microsoft.com/office/officeart/2005/8/colors/accent6_2" csCatId="accent6" phldr="1"/>
      <dgm:spPr/>
    </dgm:pt>
    <dgm:pt modelId="{D3132146-5438-4A66-83A7-954C15757841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/>
            <a:t>FORMULARZ SAMOOCENY</a:t>
          </a:r>
        </a:p>
      </dgm:t>
    </dgm:pt>
    <dgm:pt modelId="{0DFE04DF-3910-4713-8986-D1CFE659C8CD}" type="parTrans" cxnId="{99A9C41B-6857-4F71-91CF-279986358012}">
      <dgm:prSet/>
      <dgm:spPr/>
      <dgm:t>
        <a:bodyPr/>
        <a:lstStyle/>
        <a:p>
          <a:endParaRPr lang="pl-PL"/>
        </a:p>
      </dgm:t>
    </dgm:pt>
    <dgm:pt modelId="{0D17E3C4-8F56-4BE7-9851-E8C663EB53DA}" type="sibTrans" cxnId="{99A9C41B-6857-4F71-91CF-279986358012}">
      <dgm:prSet/>
      <dgm:spPr/>
      <dgm:t>
        <a:bodyPr/>
        <a:lstStyle/>
        <a:p>
          <a:endParaRPr lang="pl-PL"/>
        </a:p>
      </dgm:t>
    </dgm:pt>
    <dgm:pt modelId="{32D4E478-C0A9-4E0F-8DFF-E66DBAB584C9}">
      <dgm:prSet phldrT="[Tekst]" custT="1"/>
      <dgm:spPr>
        <a:solidFill>
          <a:srgbClr val="0070C0"/>
        </a:solidFill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j-lt"/>
              <a:ea typeface="+mn-ea"/>
              <a:cs typeface="+mn-cs"/>
            </a:rPr>
            <a:t>INFORMACJA DLA PRZEŁOŻONEGO</a:t>
          </a:r>
        </a:p>
      </dgm:t>
    </dgm:pt>
    <dgm:pt modelId="{1F0DB7F3-3574-4732-A25E-5D0F3455351D}" type="parTrans" cxnId="{D55F62E3-09AF-4FC5-9187-B1D57EFD9207}">
      <dgm:prSet/>
      <dgm:spPr/>
      <dgm:t>
        <a:bodyPr/>
        <a:lstStyle/>
        <a:p>
          <a:endParaRPr lang="pl-PL"/>
        </a:p>
      </dgm:t>
    </dgm:pt>
    <dgm:pt modelId="{23667444-B00A-4C70-B1EB-58F509897F43}" type="sibTrans" cxnId="{D55F62E3-09AF-4FC5-9187-B1D57EFD9207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630EBBC-9347-4870-9DEC-2B27613F4960}">
      <dgm:prSet phldrT="[Tekst]" custT="1"/>
      <dgm:spPr>
        <a:gradFill rotWithShape="0">
          <a:gsLst>
            <a:gs pos="0">
              <a:srgbClr val="0070C0"/>
            </a:gs>
            <a:gs pos="10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j-lt"/>
              <a:ea typeface="+mn-ea"/>
              <a:cs typeface="+mn-cs"/>
            </a:rPr>
            <a:t>KALIBRACJA WYNIKÓW PRACY</a:t>
          </a:r>
        </a:p>
      </dgm:t>
    </dgm:pt>
    <dgm:pt modelId="{0F6EE629-6348-4DAD-BC63-F0728765F491}" type="parTrans" cxnId="{AF701B46-5D4A-4B92-B504-FB49E8689E8D}">
      <dgm:prSet/>
      <dgm:spPr/>
      <dgm:t>
        <a:bodyPr/>
        <a:lstStyle/>
        <a:p>
          <a:endParaRPr lang="pl-PL"/>
        </a:p>
      </dgm:t>
    </dgm:pt>
    <dgm:pt modelId="{0B919E0C-1E5C-4261-B0FA-C6842DE8BC16}" type="sibTrans" cxnId="{AF701B46-5D4A-4B92-B504-FB49E8689E8D}">
      <dgm:prSet/>
      <dgm:spPr/>
      <dgm:t>
        <a:bodyPr/>
        <a:lstStyle/>
        <a:p>
          <a:endParaRPr lang="pl-PL"/>
        </a:p>
      </dgm:t>
    </dgm:pt>
    <dgm:pt modelId="{EA30DF14-FF02-4AEA-B7BE-45A7A85B960E}" type="pres">
      <dgm:prSet presAssocID="{100F98CA-032B-46AB-8265-06BCB51B5AF4}" presName="Name0" presStyleCnt="0">
        <dgm:presLayoutVars>
          <dgm:dir/>
          <dgm:resizeHandles val="exact"/>
        </dgm:presLayoutVars>
      </dgm:prSet>
      <dgm:spPr/>
    </dgm:pt>
    <dgm:pt modelId="{519592E9-54FE-4AB6-9846-5DD97B4D562C}" type="pres">
      <dgm:prSet presAssocID="{D3132146-5438-4A66-83A7-954C15757841}" presName="node" presStyleLbl="node1" presStyleIdx="0" presStyleCnt="3">
        <dgm:presLayoutVars>
          <dgm:bulletEnabled val="1"/>
        </dgm:presLayoutVars>
      </dgm:prSet>
      <dgm:spPr/>
    </dgm:pt>
    <dgm:pt modelId="{F3BC1D0F-E9FA-46F2-9203-7C4711069A56}" type="pres">
      <dgm:prSet presAssocID="{0D17E3C4-8F56-4BE7-9851-E8C663EB53DA}" presName="sibTrans" presStyleLbl="sibTrans2D1" presStyleIdx="0" presStyleCnt="2"/>
      <dgm:spPr/>
    </dgm:pt>
    <dgm:pt modelId="{C9F25014-D4A9-43FA-947F-28AE6F318949}" type="pres">
      <dgm:prSet presAssocID="{0D17E3C4-8F56-4BE7-9851-E8C663EB53DA}" presName="connectorText" presStyleLbl="sibTrans2D1" presStyleIdx="0" presStyleCnt="2"/>
      <dgm:spPr/>
    </dgm:pt>
    <dgm:pt modelId="{BB6CE14B-814A-4A93-A02A-7F787EC39B7F}" type="pres">
      <dgm:prSet presAssocID="{32D4E478-C0A9-4E0F-8DFF-E66DBAB584C9}" presName="node" presStyleLbl="node1" presStyleIdx="1" presStyleCnt="3" custScaleX="120589" custLinFactNeighborY="2724">
        <dgm:presLayoutVars>
          <dgm:bulletEnabled val="1"/>
        </dgm:presLayoutVars>
      </dgm:prSet>
      <dgm:spPr>
        <a:xfrm>
          <a:off x="2996406" y="69788"/>
          <a:ext cx="2135187" cy="1281112"/>
        </a:xfrm>
        <a:prstGeom prst="roundRect">
          <a:avLst>
            <a:gd name="adj" fmla="val 10000"/>
          </a:avLst>
        </a:prstGeom>
      </dgm:spPr>
    </dgm:pt>
    <dgm:pt modelId="{683669BF-DB2C-457D-A887-039D55860F70}" type="pres">
      <dgm:prSet presAssocID="{23667444-B00A-4C70-B1EB-58F509897F43}" presName="sibTrans" presStyleLbl="sibTrans2D1" presStyleIdx="1" presStyleCnt="2"/>
      <dgm:spPr>
        <a:xfrm rot="21559872">
          <a:off x="5345097" y="427984"/>
          <a:ext cx="452690" cy="529526"/>
        </a:xfrm>
        <a:prstGeom prst="rightArrow">
          <a:avLst>
            <a:gd name="adj1" fmla="val 60000"/>
            <a:gd name="adj2" fmla="val 50000"/>
          </a:avLst>
        </a:prstGeom>
      </dgm:spPr>
    </dgm:pt>
    <dgm:pt modelId="{B6C7F0E1-0804-4537-BE45-65EB098D857A}" type="pres">
      <dgm:prSet presAssocID="{23667444-B00A-4C70-B1EB-58F509897F43}" presName="connectorText" presStyleLbl="sibTrans2D1" presStyleIdx="1" presStyleCnt="2"/>
      <dgm:spPr/>
    </dgm:pt>
    <dgm:pt modelId="{FC20A8D0-2D00-41CE-B3AF-DCF5B1989E0A}" type="pres">
      <dgm:prSet presAssocID="{4630EBBC-9347-4870-9DEC-2B27613F4960}" presName="node" presStyleLbl="node1" presStyleIdx="2" presStyleCnt="3">
        <dgm:presLayoutVars>
          <dgm:bulletEnabled val="1"/>
        </dgm:presLayoutVars>
      </dgm:prSet>
      <dgm:spPr>
        <a:xfrm>
          <a:off x="5985668" y="34894"/>
          <a:ext cx="2135187" cy="1281112"/>
        </a:xfrm>
        <a:prstGeom prst="roundRect">
          <a:avLst>
            <a:gd name="adj" fmla="val 10000"/>
          </a:avLst>
        </a:prstGeom>
      </dgm:spPr>
    </dgm:pt>
  </dgm:ptLst>
  <dgm:cxnLst>
    <dgm:cxn modelId="{81C9E312-5012-4188-9185-4F577357DEFB}" type="presOf" srcId="{0D17E3C4-8F56-4BE7-9851-E8C663EB53DA}" destId="{F3BC1D0F-E9FA-46F2-9203-7C4711069A56}" srcOrd="0" destOrd="0" presId="urn:microsoft.com/office/officeart/2005/8/layout/process1"/>
    <dgm:cxn modelId="{99A9C41B-6857-4F71-91CF-279986358012}" srcId="{100F98CA-032B-46AB-8265-06BCB51B5AF4}" destId="{D3132146-5438-4A66-83A7-954C15757841}" srcOrd="0" destOrd="0" parTransId="{0DFE04DF-3910-4713-8986-D1CFE659C8CD}" sibTransId="{0D17E3C4-8F56-4BE7-9851-E8C663EB53DA}"/>
    <dgm:cxn modelId="{289CF228-AF40-4791-831E-D4278432BD37}" type="presOf" srcId="{4630EBBC-9347-4870-9DEC-2B27613F4960}" destId="{FC20A8D0-2D00-41CE-B3AF-DCF5B1989E0A}" srcOrd="0" destOrd="0" presId="urn:microsoft.com/office/officeart/2005/8/layout/process1"/>
    <dgm:cxn modelId="{AF701B46-5D4A-4B92-B504-FB49E8689E8D}" srcId="{100F98CA-032B-46AB-8265-06BCB51B5AF4}" destId="{4630EBBC-9347-4870-9DEC-2B27613F4960}" srcOrd="2" destOrd="0" parTransId="{0F6EE629-6348-4DAD-BC63-F0728765F491}" sibTransId="{0B919E0C-1E5C-4261-B0FA-C6842DE8BC16}"/>
    <dgm:cxn modelId="{4647BF46-71A6-46E2-ADB0-8D280E57CE25}" type="presOf" srcId="{23667444-B00A-4C70-B1EB-58F509897F43}" destId="{683669BF-DB2C-457D-A887-039D55860F70}" srcOrd="0" destOrd="0" presId="urn:microsoft.com/office/officeart/2005/8/layout/process1"/>
    <dgm:cxn modelId="{328AA447-E2FD-4AEF-9122-22696FB28F88}" type="presOf" srcId="{0D17E3C4-8F56-4BE7-9851-E8C663EB53DA}" destId="{C9F25014-D4A9-43FA-947F-28AE6F318949}" srcOrd="1" destOrd="0" presId="urn:microsoft.com/office/officeart/2005/8/layout/process1"/>
    <dgm:cxn modelId="{1E910B69-3C2B-4CD0-BF9F-A6D0B5D5422E}" type="presOf" srcId="{100F98CA-032B-46AB-8265-06BCB51B5AF4}" destId="{EA30DF14-FF02-4AEA-B7BE-45A7A85B960E}" srcOrd="0" destOrd="0" presId="urn:microsoft.com/office/officeart/2005/8/layout/process1"/>
    <dgm:cxn modelId="{B379F856-BBA2-4E83-A8AF-B9C5A860A7BE}" type="presOf" srcId="{D3132146-5438-4A66-83A7-954C15757841}" destId="{519592E9-54FE-4AB6-9846-5DD97B4D562C}" srcOrd="0" destOrd="0" presId="urn:microsoft.com/office/officeart/2005/8/layout/process1"/>
    <dgm:cxn modelId="{21EAB1D0-7B47-4267-9E29-1522A50363A0}" type="presOf" srcId="{32D4E478-C0A9-4E0F-8DFF-E66DBAB584C9}" destId="{BB6CE14B-814A-4A93-A02A-7F787EC39B7F}" srcOrd="0" destOrd="0" presId="urn:microsoft.com/office/officeart/2005/8/layout/process1"/>
    <dgm:cxn modelId="{D55F62E3-09AF-4FC5-9187-B1D57EFD9207}" srcId="{100F98CA-032B-46AB-8265-06BCB51B5AF4}" destId="{32D4E478-C0A9-4E0F-8DFF-E66DBAB584C9}" srcOrd="1" destOrd="0" parTransId="{1F0DB7F3-3574-4732-A25E-5D0F3455351D}" sibTransId="{23667444-B00A-4C70-B1EB-58F509897F43}"/>
    <dgm:cxn modelId="{55F2E5F3-F3D0-477D-B786-41B6DB590150}" type="presOf" srcId="{23667444-B00A-4C70-B1EB-58F509897F43}" destId="{B6C7F0E1-0804-4537-BE45-65EB098D857A}" srcOrd="1" destOrd="0" presId="urn:microsoft.com/office/officeart/2005/8/layout/process1"/>
    <dgm:cxn modelId="{A83D7DF7-29EB-4E5F-9E79-F2AF68FE4E00}" type="presParOf" srcId="{EA30DF14-FF02-4AEA-B7BE-45A7A85B960E}" destId="{519592E9-54FE-4AB6-9846-5DD97B4D562C}" srcOrd="0" destOrd="0" presId="urn:microsoft.com/office/officeart/2005/8/layout/process1"/>
    <dgm:cxn modelId="{309B6BAE-C0D9-4F8C-AEB2-37F928A5A0B3}" type="presParOf" srcId="{EA30DF14-FF02-4AEA-B7BE-45A7A85B960E}" destId="{F3BC1D0F-E9FA-46F2-9203-7C4711069A56}" srcOrd="1" destOrd="0" presId="urn:microsoft.com/office/officeart/2005/8/layout/process1"/>
    <dgm:cxn modelId="{57EF6DA1-5B3C-4526-A269-75C747DD8FB5}" type="presParOf" srcId="{F3BC1D0F-E9FA-46F2-9203-7C4711069A56}" destId="{C9F25014-D4A9-43FA-947F-28AE6F318949}" srcOrd="0" destOrd="0" presId="urn:microsoft.com/office/officeart/2005/8/layout/process1"/>
    <dgm:cxn modelId="{D1AF0525-1C66-432C-BCCA-6D406439630C}" type="presParOf" srcId="{EA30DF14-FF02-4AEA-B7BE-45A7A85B960E}" destId="{BB6CE14B-814A-4A93-A02A-7F787EC39B7F}" srcOrd="2" destOrd="0" presId="urn:microsoft.com/office/officeart/2005/8/layout/process1"/>
    <dgm:cxn modelId="{B54D7138-B94E-46CE-8A20-3F9356A50A90}" type="presParOf" srcId="{EA30DF14-FF02-4AEA-B7BE-45A7A85B960E}" destId="{683669BF-DB2C-457D-A887-039D55860F70}" srcOrd="3" destOrd="0" presId="urn:microsoft.com/office/officeart/2005/8/layout/process1"/>
    <dgm:cxn modelId="{34594683-8E36-41D7-8D55-C68CF9CE6F20}" type="presParOf" srcId="{683669BF-DB2C-457D-A887-039D55860F70}" destId="{B6C7F0E1-0804-4537-BE45-65EB098D857A}" srcOrd="0" destOrd="0" presId="urn:microsoft.com/office/officeart/2005/8/layout/process1"/>
    <dgm:cxn modelId="{15A7E2DD-9207-4344-8BF1-68FCB969A1A2}" type="presParOf" srcId="{EA30DF14-FF02-4AEA-B7BE-45A7A85B960E}" destId="{FC20A8D0-2D00-41CE-B3AF-DCF5B1989E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BF399F-9A14-4207-AA6B-D89A6998F1EE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32C81F5-0A62-4209-A258-66EC218628F0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Złożoność</a:t>
          </a:r>
        </a:p>
      </dgm:t>
    </dgm:pt>
    <dgm:pt modelId="{C80D5108-8984-417B-A9DB-C9A056EF262D}" type="parTrans" cxnId="{E8CF3E6D-C9A4-4F9B-910B-6DBBA696E79C}">
      <dgm:prSet/>
      <dgm:spPr/>
      <dgm:t>
        <a:bodyPr/>
        <a:lstStyle/>
        <a:p>
          <a:endParaRPr lang="pl-PL"/>
        </a:p>
      </dgm:t>
    </dgm:pt>
    <dgm:pt modelId="{B832FAEB-73C5-495E-A74D-575DF9DDD111}" type="sibTrans" cxnId="{E8CF3E6D-C9A4-4F9B-910B-6DBBA696E79C}">
      <dgm:prSet/>
      <dgm:spPr/>
      <dgm:t>
        <a:bodyPr/>
        <a:lstStyle/>
        <a:p>
          <a:endParaRPr lang="pl-PL"/>
        </a:p>
      </dgm:t>
    </dgm:pt>
    <dgm:pt modelId="{DF66382D-D0EB-462B-925E-65697C886F0C}">
      <dgm:prSet phldrT="[Tekst]"/>
      <dgm:spPr/>
      <dgm:t>
        <a:bodyPr/>
        <a:lstStyle/>
        <a:p>
          <a:pPr rtl="0"/>
          <a:r>
            <a:rPr lang="pl-PL" dirty="0"/>
            <a:t>Umiejętność radzenia sobie </a:t>
          </a:r>
          <a:br>
            <a:rPr lang="pl-PL" dirty="0">
              <a:latin typeface="Neue Haas Grotesk Text Pro"/>
            </a:rPr>
          </a:br>
          <a:r>
            <a:rPr lang="pl-PL" dirty="0"/>
            <a:t>z zadaniami o większym poziomie złożoności, rosnącym poziomem niepewności, wieloznaczności zarówno obecnie </a:t>
          </a:r>
          <a:br>
            <a:rPr lang="pl-PL" dirty="0">
              <a:latin typeface="Neue Haas Grotesk Text Pro"/>
            </a:rPr>
          </a:br>
          <a:r>
            <a:rPr lang="pl-PL" dirty="0"/>
            <a:t>jak i w przyszłości.</a:t>
          </a:r>
        </a:p>
      </dgm:t>
    </dgm:pt>
    <dgm:pt modelId="{8A63B4F2-A74D-4E1F-B191-7D243807C395}" type="parTrans" cxnId="{8C2C32DE-71AD-4F22-976C-C44C2A62A088}">
      <dgm:prSet/>
      <dgm:spPr/>
      <dgm:t>
        <a:bodyPr/>
        <a:lstStyle/>
        <a:p>
          <a:endParaRPr lang="pl-PL"/>
        </a:p>
      </dgm:t>
    </dgm:pt>
    <dgm:pt modelId="{425092B9-B668-4826-9C70-EB4394B61EB9}" type="sibTrans" cxnId="{8C2C32DE-71AD-4F22-976C-C44C2A62A088}">
      <dgm:prSet/>
      <dgm:spPr/>
      <dgm:t>
        <a:bodyPr/>
        <a:lstStyle/>
        <a:p>
          <a:endParaRPr lang="pl-PL"/>
        </a:p>
      </dgm:t>
    </dgm:pt>
    <dgm:pt modelId="{CF7758BF-0B5E-46B6-BAF5-5BB27631B868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Gotowość do uczenia się</a:t>
          </a:r>
        </a:p>
      </dgm:t>
    </dgm:pt>
    <dgm:pt modelId="{7EBAFC8A-6408-46A3-99E6-F6D404F523A5}" type="parTrans" cxnId="{F9ED6F78-CA32-43E4-BAF9-15922E8B0A5E}">
      <dgm:prSet/>
      <dgm:spPr/>
      <dgm:t>
        <a:bodyPr/>
        <a:lstStyle/>
        <a:p>
          <a:endParaRPr lang="pl-PL"/>
        </a:p>
      </dgm:t>
    </dgm:pt>
    <dgm:pt modelId="{C7D0360F-AC6A-4349-9CA5-DF07463B82B7}" type="sibTrans" cxnId="{F9ED6F78-CA32-43E4-BAF9-15922E8B0A5E}">
      <dgm:prSet/>
      <dgm:spPr/>
      <dgm:t>
        <a:bodyPr/>
        <a:lstStyle/>
        <a:p>
          <a:endParaRPr lang="pl-PL"/>
        </a:p>
      </dgm:t>
    </dgm:pt>
    <dgm:pt modelId="{347088E4-2956-4813-B0BA-D3097FA6F56C}">
      <dgm:prSet phldrT="[Tekst]"/>
      <dgm:spPr/>
      <dgm:t>
        <a:bodyPr/>
        <a:lstStyle/>
        <a:p>
          <a:pPr rtl="0"/>
          <a:r>
            <a:rPr lang="pl-PL" dirty="0"/>
            <a:t>Zdolność do uczenia się </a:t>
          </a:r>
          <a:br>
            <a:rPr lang="pl-PL" dirty="0">
              <a:latin typeface="Neue Haas Grotesk Text Pro"/>
            </a:rPr>
          </a:br>
          <a:r>
            <a:rPr lang="pl-PL" dirty="0"/>
            <a:t>i do szybkiego, efektywnego zastosowania nowo zdobytej wiedzy.</a:t>
          </a:r>
        </a:p>
      </dgm:t>
    </dgm:pt>
    <dgm:pt modelId="{AB160DFD-4A37-4025-876C-3D64594E3880}" type="parTrans" cxnId="{6B29B34C-BEE4-4C16-B7E2-090C51A37DA7}">
      <dgm:prSet/>
      <dgm:spPr/>
      <dgm:t>
        <a:bodyPr/>
        <a:lstStyle/>
        <a:p>
          <a:endParaRPr lang="pl-PL"/>
        </a:p>
      </dgm:t>
    </dgm:pt>
    <dgm:pt modelId="{9E560DD5-434C-411A-BA50-F39BFE949AEC}" type="sibTrans" cxnId="{6B29B34C-BEE4-4C16-B7E2-090C51A37DA7}">
      <dgm:prSet/>
      <dgm:spPr/>
      <dgm:t>
        <a:bodyPr/>
        <a:lstStyle/>
        <a:p>
          <a:endParaRPr lang="pl-PL"/>
        </a:p>
      </dgm:t>
    </dgm:pt>
    <dgm:pt modelId="{40D0F9AA-B9B4-4FFA-8485-9F99B0EE703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Przywództwo</a:t>
          </a:r>
        </a:p>
      </dgm:t>
    </dgm:pt>
    <dgm:pt modelId="{9DD60191-B67E-4F58-A313-2EDCA000AD0B}" type="parTrans" cxnId="{2F2C2007-9BC1-4F3A-90D8-603B9C3C813B}">
      <dgm:prSet/>
      <dgm:spPr/>
      <dgm:t>
        <a:bodyPr/>
        <a:lstStyle/>
        <a:p>
          <a:endParaRPr lang="pl-PL"/>
        </a:p>
      </dgm:t>
    </dgm:pt>
    <dgm:pt modelId="{4AFA6361-8CED-44A6-88E4-838676D73618}" type="sibTrans" cxnId="{2F2C2007-9BC1-4F3A-90D8-603B9C3C813B}">
      <dgm:prSet/>
      <dgm:spPr/>
      <dgm:t>
        <a:bodyPr/>
        <a:lstStyle/>
        <a:p>
          <a:endParaRPr lang="pl-PL"/>
        </a:p>
      </dgm:t>
    </dgm:pt>
    <dgm:pt modelId="{3A84B1CE-8D7D-40A3-9034-8843AC429E7A}">
      <dgm:prSet phldrT="[Tekst]"/>
      <dgm:spPr/>
      <dgm:t>
        <a:bodyPr/>
        <a:lstStyle/>
        <a:p>
          <a:r>
            <a:rPr lang="pl-PL" dirty="0"/>
            <a:t>Umiejętność przewodzenia innym, chęci i zdolności skutecznego angażowania innych oraz wywierania na nich wpływu, aby wspólnie realizować cele.</a:t>
          </a:r>
        </a:p>
      </dgm:t>
    </dgm:pt>
    <dgm:pt modelId="{0501BB1A-47AF-4F1C-9F51-E558A647A3CD}" type="parTrans" cxnId="{E98C7EA6-57C4-40F6-ABDF-814EBDDCB233}">
      <dgm:prSet/>
      <dgm:spPr/>
      <dgm:t>
        <a:bodyPr/>
        <a:lstStyle/>
        <a:p>
          <a:endParaRPr lang="pl-PL"/>
        </a:p>
      </dgm:t>
    </dgm:pt>
    <dgm:pt modelId="{E215886B-2841-458A-A112-3410C452FF58}" type="sibTrans" cxnId="{E98C7EA6-57C4-40F6-ABDF-814EBDDCB233}">
      <dgm:prSet/>
      <dgm:spPr/>
      <dgm:t>
        <a:bodyPr/>
        <a:lstStyle/>
        <a:p>
          <a:endParaRPr lang="pl-PL"/>
        </a:p>
      </dgm:t>
    </dgm:pt>
    <dgm:pt modelId="{3F4E944A-F2D1-4F1D-AABC-3AE6C8E7C699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Motywacja wewnętrzna</a:t>
          </a:r>
        </a:p>
      </dgm:t>
    </dgm:pt>
    <dgm:pt modelId="{1B03672F-EB2F-4ECF-A6BB-D6708F68CE70}" type="parTrans" cxnId="{546F1EFF-16E9-4FD6-B5B4-C6754BB8F142}">
      <dgm:prSet/>
      <dgm:spPr/>
      <dgm:t>
        <a:bodyPr/>
        <a:lstStyle/>
        <a:p>
          <a:endParaRPr lang="pl-PL"/>
        </a:p>
      </dgm:t>
    </dgm:pt>
    <dgm:pt modelId="{953E1538-D063-4133-9D8B-613D32230D77}" type="sibTrans" cxnId="{546F1EFF-16E9-4FD6-B5B4-C6754BB8F142}">
      <dgm:prSet/>
      <dgm:spPr/>
      <dgm:t>
        <a:bodyPr/>
        <a:lstStyle/>
        <a:p>
          <a:endParaRPr lang="pl-PL"/>
        </a:p>
      </dgm:t>
    </dgm:pt>
    <dgm:pt modelId="{E5F9FB4C-9C5B-445C-99AB-9B77354A7E21}">
      <dgm:prSet phldrT="[Tekst]"/>
      <dgm:spPr/>
      <dgm:t>
        <a:bodyPr/>
        <a:lstStyle/>
        <a:p>
          <a:pPr rtl="0"/>
          <a:r>
            <a:rPr lang="pl-PL" dirty="0" err="1"/>
            <a:t>Proaktywność</a:t>
          </a:r>
          <a:r>
            <a:rPr lang="pl-PL" dirty="0"/>
            <a:t> i otwartość do podejmowania konkretnych działań rozwojowych. Determinacja do rozwoju, odpowiedzialność za swój rozwój</a:t>
          </a:r>
          <a:r>
            <a:rPr lang="pl-PL" dirty="0">
              <a:latin typeface="Neue Haas Grotesk Text Pro"/>
            </a:rPr>
            <a:t> </a:t>
          </a:r>
          <a:r>
            <a:rPr lang="pl-PL" dirty="0"/>
            <a:t> i energię by pokonywać wyzwania, trudności i osiągać sukcesy.</a:t>
          </a:r>
        </a:p>
      </dgm:t>
    </dgm:pt>
    <dgm:pt modelId="{A7D98B4E-C47A-4AD1-906E-DA1578831B33}" type="parTrans" cxnId="{8A0EABFF-0655-4157-ADFD-58ED61668106}">
      <dgm:prSet/>
      <dgm:spPr/>
      <dgm:t>
        <a:bodyPr/>
        <a:lstStyle/>
        <a:p>
          <a:endParaRPr lang="pl-PL"/>
        </a:p>
      </dgm:t>
    </dgm:pt>
    <dgm:pt modelId="{0EE77B0D-0410-4C40-817A-1C222AB26164}" type="sibTrans" cxnId="{8A0EABFF-0655-4157-ADFD-58ED61668106}">
      <dgm:prSet/>
      <dgm:spPr/>
      <dgm:t>
        <a:bodyPr/>
        <a:lstStyle/>
        <a:p>
          <a:endParaRPr lang="pl-PL"/>
        </a:p>
      </dgm:t>
    </dgm:pt>
    <dgm:pt modelId="{3F099AA3-FB03-4EC5-A639-7ACD698D7EE5}" type="pres">
      <dgm:prSet presAssocID="{ACBF399F-9A14-4207-AA6B-D89A6998F1E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B812D8C-8E63-4FFE-B231-E0E01F0CDA4E}" type="pres">
      <dgm:prSet presAssocID="{ACBF399F-9A14-4207-AA6B-D89A6998F1EE}" presName="children" presStyleCnt="0"/>
      <dgm:spPr/>
    </dgm:pt>
    <dgm:pt modelId="{DB467A14-0160-4456-A24E-8F2CD0F202BC}" type="pres">
      <dgm:prSet presAssocID="{ACBF399F-9A14-4207-AA6B-D89A6998F1EE}" presName="child1group" presStyleCnt="0"/>
      <dgm:spPr/>
    </dgm:pt>
    <dgm:pt modelId="{D8188580-CFEA-481C-93A5-7AE47D9A568E}" type="pres">
      <dgm:prSet presAssocID="{ACBF399F-9A14-4207-AA6B-D89A6998F1EE}" presName="child1" presStyleLbl="bgAcc1" presStyleIdx="0" presStyleCnt="4" custLinFactNeighborX="-38132" custLinFactNeighborY="52121"/>
      <dgm:spPr/>
    </dgm:pt>
    <dgm:pt modelId="{75FE7685-4960-464B-BE3A-E13525A9C638}" type="pres">
      <dgm:prSet presAssocID="{ACBF399F-9A14-4207-AA6B-D89A6998F1EE}" presName="child1Text" presStyleLbl="bgAcc1" presStyleIdx="0" presStyleCnt="4">
        <dgm:presLayoutVars>
          <dgm:bulletEnabled val="1"/>
        </dgm:presLayoutVars>
      </dgm:prSet>
      <dgm:spPr/>
    </dgm:pt>
    <dgm:pt modelId="{69D58D68-0804-47D5-BA99-F70133049883}" type="pres">
      <dgm:prSet presAssocID="{ACBF399F-9A14-4207-AA6B-D89A6998F1EE}" presName="child2group" presStyleCnt="0"/>
      <dgm:spPr/>
    </dgm:pt>
    <dgm:pt modelId="{D959B473-514F-4D8F-9303-06421152BE43}" type="pres">
      <dgm:prSet presAssocID="{ACBF399F-9A14-4207-AA6B-D89A6998F1EE}" presName="child2" presStyleLbl="bgAcc1" presStyleIdx="1" presStyleCnt="4" custLinFactNeighborX="43296" custLinFactNeighborY="52121"/>
      <dgm:spPr/>
    </dgm:pt>
    <dgm:pt modelId="{DAAA4352-2413-4609-8BC4-65CE99D0A433}" type="pres">
      <dgm:prSet presAssocID="{ACBF399F-9A14-4207-AA6B-D89A6998F1EE}" presName="child2Text" presStyleLbl="bgAcc1" presStyleIdx="1" presStyleCnt="4">
        <dgm:presLayoutVars>
          <dgm:bulletEnabled val="1"/>
        </dgm:presLayoutVars>
      </dgm:prSet>
      <dgm:spPr/>
    </dgm:pt>
    <dgm:pt modelId="{ACAAF433-7B1A-437A-BA23-2CEE5B147D45}" type="pres">
      <dgm:prSet presAssocID="{ACBF399F-9A14-4207-AA6B-D89A6998F1EE}" presName="child3group" presStyleCnt="0"/>
      <dgm:spPr/>
    </dgm:pt>
    <dgm:pt modelId="{77B7735C-52F3-4707-9F7E-AF08D0F8B417}" type="pres">
      <dgm:prSet presAssocID="{ACBF399F-9A14-4207-AA6B-D89A6998F1EE}" presName="child3" presStyleLbl="bgAcc1" presStyleIdx="2" presStyleCnt="4" custScaleX="97927" custScaleY="91651" custLinFactNeighborX="46076" custLinFactNeighborY="-52734"/>
      <dgm:spPr/>
    </dgm:pt>
    <dgm:pt modelId="{C340A777-BF95-473C-8A06-E9FF8B7A708C}" type="pres">
      <dgm:prSet presAssocID="{ACBF399F-9A14-4207-AA6B-D89A6998F1EE}" presName="child3Text" presStyleLbl="bgAcc1" presStyleIdx="2" presStyleCnt="4">
        <dgm:presLayoutVars>
          <dgm:bulletEnabled val="1"/>
        </dgm:presLayoutVars>
      </dgm:prSet>
      <dgm:spPr/>
    </dgm:pt>
    <dgm:pt modelId="{3AFA8ED0-7D61-4DC6-B30E-EFAB23744BD8}" type="pres">
      <dgm:prSet presAssocID="{ACBF399F-9A14-4207-AA6B-D89A6998F1EE}" presName="child4group" presStyleCnt="0"/>
      <dgm:spPr/>
    </dgm:pt>
    <dgm:pt modelId="{37711835-EC8B-45F3-BCCE-AFA16F6ED739}" type="pres">
      <dgm:prSet presAssocID="{ACBF399F-9A14-4207-AA6B-D89A6998F1EE}" presName="child4" presStyleLbl="bgAcc1" presStyleIdx="3" presStyleCnt="4" custLinFactNeighborX="-38530" custLinFactNeighborY="-52734"/>
      <dgm:spPr/>
    </dgm:pt>
    <dgm:pt modelId="{6855B600-3F71-4E20-8001-BFCA9C284B8B}" type="pres">
      <dgm:prSet presAssocID="{ACBF399F-9A14-4207-AA6B-D89A6998F1EE}" presName="child4Text" presStyleLbl="bgAcc1" presStyleIdx="3" presStyleCnt="4">
        <dgm:presLayoutVars>
          <dgm:bulletEnabled val="1"/>
        </dgm:presLayoutVars>
      </dgm:prSet>
      <dgm:spPr/>
    </dgm:pt>
    <dgm:pt modelId="{1244AD94-EA9D-4D4E-91EF-C387E0A9B7B7}" type="pres">
      <dgm:prSet presAssocID="{ACBF399F-9A14-4207-AA6B-D89A6998F1EE}" presName="childPlaceholder" presStyleCnt="0"/>
      <dgm:spPr/>
    </dgm:pt>
    <dgm:pt modelId="{1A1EF0C3-EAB3-4537-A0DC-E7979482EBC9}" type="pres">
      <dgm:prSet presAssocID="{ACBF399F-9A14-4207-AA6B-D89A6998F1EE}" presName="circle" presStyleCnt="0"/>
      <dgm:spPr/>
    </dgm:pt>
    <dgm:pt modelId="{AF547826-AA25-4C6F-9777-AA9D112939AC}" type="pres">
      <dgm:prSet presAssocID="{ACBF399F-9A14-4207-AA6B-D89A6998F1E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20863AD-04A4-4C8A-AA20-8C66E4325503}" type="pres">
      <dgm:prSet presAssocID="{ACBF399F-9A14-4207-AA6B-D89A6998F1E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9BEB30F-81EB-42B5-B5B1-10776B888F57}" type="pres">
      <dgm:prSet presAssocID="{ACBF399F-9A14-4207-AA6B-D89A6998F1E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8B43746-DD2C-4F8D-BDD6-B1117F19F678}" type="pres">
      <dgm:prSet presAssocID="{ACBF399F-9A14-4207-AA6B-D89A6998F1E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F289888-D42D-42DB-ACF9-BB5D6AE8FF95}" type="pres">
      <dgm:prSet presAssocID="{ACBF399F-9A14-4207-AA6B-D89A6998F1EE}" presName="quadrantPlaceholder" presStyleCnt="0"/>
      <dgm:spPr/>
    </dgm:pt>
    <dgm:pt modelId="{A6D28EB1-3F7B-40DB-B258-CE14CD4F9B1B}" type="pres">
      <dgm:prSet presAssocID="{ACBF399F-9A14-4207-AA6B-D89A6998F1EE}" presName="center1" presStyleLbl="fgShp" presStyleIdx="0" presStyleCnt="2"/>
      <dgm:spPr/>
    </dgm:pt>
    <dgm:pt modelId="{89AC9FFF-56C9-4418-B8CA-A20F26097B11}" type="pres">
      <dgm:prSet presAssocID="{ACBF399F-9A14-4207-AA6B-D89A6998F1EE}" presName="center2" presStyleLbl="fgShp" presStyleIdx="1" presStyleCnt="2"/>
      <dgm:spPr/>
    </dgm:pt>
  </dgm:ptLst>
  <dgm:cxnLst>
    <dgm:cxn modelId="{2F2C2007-9BC1-4F3A-90D8-603B9C3C813B}" srcId="{ACBF399F-9A14-4207-AA6B-D89A6998F1EE}" destId="{40D0F9AA-B9B4-4FFA-8485-9F99B0EE7037}" srcOrd="2" destOrd="0" parTransId="{9DD60191-B67E-4F58-A313-2EDCA000AD0B}" sibTransId="{4AFA6361-8CED-44A6-88E4-838676D73618}"/>
    <dgm:cxn modelId="{B7682209-DBA0-462C-B6CB-D9C11B90A2E8}" type="presOf" srcId="{CF7758BF-0B5E-46B6-BAF5-5BB27631B868}" destId="{F20863AD-04A4-4C8A-AA20-8C66E4325503}" srcOrd="0" destOrd="0" presId="urn:microsoft.com/office/officeart/2005/8/layout/cycle4"/>
    <dgm:cxn modelId="{9713190A-8AEE-4D2A-B915-C203F1C61579}" type="presOf" srcId="{3A84B1CE-8D7D-40A3-9034-8843AC429E7A}" destId="{77B7735C-52F3-4707-9F7E-AF08D0F8B417}" srcOrd="0" destOrd="0" presId="urn:microsoft.com/office/officeart/2005/8/layout/cycle4"/>
    <dgm:cxn modelId="{6A56D611-ED9C-4334-8307-AE43F6D67573}" type="presOf" srcId="{3A84B1CE-8D7D-40A3-9034-8843AC429E7A}" destId="{C340A777-BF95-473C-8A06-E9FF8B7A708C}" srcOrd="1" destOrd="0" presId="urn:microsoft.com/office/officeart/2005/8/layout/cycle4"/>
    <dgm:cxn modelId="{0FDEDE30-ABD1-433C-91A4-70F59CB5C929}" type="presOf" srcId="{3F4E944A-F2D1-4F1D-AABC-3AE6C8E7C699}" destId="{88B43746-DD2C-4F8D-BDD6-B1117F19F678}" srcOrd="0" destOrd="0" presId="urn:microsoft.com/office/officeart/2005/8/layout/cycle4"/>
    <dgm:cxn modelId="{E57F3D42-5FDA-434D-B88E-96A2003163F4}" type="presOf" srcId="{347088E4-2956-4813-B0BA-D3097FA6F56C}" destId="{D959B473-514F-4D8F-9303-06421152BE43}" srcOrd="0" destOrd="0" presId="urn:microsoft.com/office/officeart/2005/8/layout/cycle4"/>
    <dgm:cxn modelId="{15EC4A69-BD87-4AE7-93A3-DED3302434B1}" type="presOf" srcId="{732C81F5-0A62-4209-A258-66EC218628F0}" destId="{AF547826-AA25-4C6F-9777-AA9D112939AC}" srcOrd="0" destOrd="0" presId="urn:microsoft.com/office/officeart/2005/8/layout/cycle4"/>
    <dgm:cxn modelId="{6B29B34C-BEE4-4C16-B7E2-090C51A37DA7}" srcId="{CF7758BF-0B5E-46B6-BAF5-5BB27631B868}" destId="{347088E4-2956-4813-B0BA-D3097FA6F56C}" srcOrd="0" destOrd="0" parTransId="{AB160DFD-4A37-4025-876C-3D64594E3880}" sibTransId="{9E560DD5-434C-411A-BA50-F39BFE949AEC}"/>
    <dgm:cxn modelId="{E8CF3E6D-C9A4-4F9B-910B-6DBBA696E79C}" srcId="{ACBF399F-9A14-4207-AA6B-D89A6998F1EE}" destId="{732C81F5-0A62-4209-A258-66EC218628F0}" srcOrd="0" destOrd="0" parTransId="{C80D5108-8984-417B-A9DB-C9A056EF262D}" sibTransId="{B832FAEB-73C5-495E-A74D-575DF9DDD111}"/>
    <dgm:cxn modelId="{AFE88B70-2780-4377-8648-B19564869E1E}" type="presOf" srcId="{E5F9FB4C-9C5B-445C-99AB-9B77354A7E21}" destId="{6855B600-3F71-4E20-8001-BFCA9C284B8B}" srcOrd="1" destOrd="0" presId="urn:microsoft.com/office/officeart/2005/8/layout/cycle4"/>
    <dgm:cxn modelId="{F9ED6F78-CA32-43E4-BAF9-15922E8B0A5E}" srcId="{ACBF399F-9A14-4207-AA6B-D89A6998F1EE}" destId="{CF7758BF-0B5E-46B6-BAF5-5BB27631B868}" srcOrd="1" destOrd="0" parTransId="{7EBAFC8A-6408-46A3-99E6-F6D404F523A5}" sibTransId="{C7D0360F-AC6A-4349-9CA5-DF07463B82B7}"/>
    <dgm:cxn modelId="{2BA6AA79-64C8-4D0D-BA3C-3D3ED5AA356A}" type="presOf" srcId="{40D0F9AA-B9B4-4FFA-8485-9F99B0EE7037}" destId="{C9BEB30F-81EB-42B5-B5B1-10776B888F57}" srcOrd="0" destOrd="0" presId="urn:microsoft.com/office/officeart/2005/8/layout/cycle4"/>
    <dgm:cxn modelId="{3B4CA382-40A9-4569-8460-64B9DD831366}" type="presOf" srcId="{ACBF399F-9A14-4207-AA6B-D89A6998F1EE}" destId="{3F099AA3-FB03-4EC5-A639-7ACD698D7EE5}" srcOrd="0" destOrd="0" presId="urn:microsoft.com/office/officeart/2005/8/layout/cycle4"/>
    <dgm:cxn modelId="{96E062A0-7F72-43A0-A9A7-6BFCF0DF6B88}" type="presOf" srcId="{DF66382D-D0EB-462B-925E-65697C886F0C}" destId="{75FE7685-4960-464B-BE3A-E13525A9C638}" srcOrd="1" destOrd="0" presId="urn:microsoft.com/office/officeart/2005/8/layout/cycle4"/>
    <dgm:cxn modelId="{E98C7EA6-57C4-40F6-ABDF-814EBDDCB233}" srcId="{40D0F9AA-B9B4-4FFA-8485-9F99B0EE7037}" destId="{3A84B1CE-8D7D-40A3-9034-8843AC429E7A}" srcOrd="0" destOrd="0" parTransId="{0501BB1A-47AF-4F1C-9F51-E558A647A3CD}" sibTransId="{E215886B-2841-458A-A112-3410C452FF58}"/>
    <dgm:cxn modelId="{931C1FB2-963D-4AFA-84E4-49F8E56DE565}" type="presOf" srcId="{DF66382D-D0EB-462B-925E-65697C886F0C}" destId="{D8188580-CFEA-481C-93A5-7AE47D9A568E}" srcOrd="0" destOrd="0" presId="urn:microsoft.com/office/officeart/2005/8/layout/cycle4"/>
    <dgm:cxn modelId="{7A8046CB-FFBC-4DA9-A993-66E107B2FD75}" type="presOf" srcId="{347088E4-2956-4813-B0BA-D3097FA6F56C}" destId="{DAAA4352-2413-4609-8BC4-65CE99D0A433}" srcOrd="1" destOrd="0" presId="urn:microsoft.com/office/officeart/2005/8/layout/cycle4"/>
    <dgm:cxn modelId="{8C2C32DE-71AD-4F22-976C-C44C2A62A088}" srcId="{732C81F5-0A62-4209-A258-66EC218628F0}" destId="{DF66382D-D0EB-462B-925E-65697C886F0C}" srcOrd="0" destOrd="0" parTransId="{8A63B4F2-A74D-4E1F-B191-7D243807C395}" sibTransId="{425092B9-B668-4826-9C70-EB4394B61EB9}"/>
    <dgm:cxn modelId="{218CE0F9-C941-4492-8BA0-1CCB8D5A2EA1}" type="presOf" srcId="{E5F9FB4C-9C5B-445C-99AB-9B77354A7E21}" destId="{37711835-EC8B-45F3-BCCE-AFA16F6ED739}" srcOrd="0" destOrd="0" presId="urn:microsoft.com/office/officeart/2005/8/layout/cycle4"/>
    <dgm:cxn modelId="{546F1EFF-16E9-4FD6-B5B4-C6754BB8F142}" srcId="{ACBF399F-9A14-4207-AA6B-D89A6998F1EE}" destId="{3F4E944A-F2D1-4F1D-AABC-3AE6C8E7C699}" srcOrd="3" destOrd="0" parTransId="{1B03672F-EB2F-4ECF-A6BB-D6708F68CE70}" sibTransId="{953E1538-D063-4133-9D8B-613D32230D77}"/>
    <dgm:cxn modelId="{8A0EABFF-0655-4157-ADFD-58ED61668106}" srcId="{3F4E944A-F2D1-4F1D-AABC-3AE6C8E7C699}" destId="{E5F9FB4C-9C5B-445C-99AB-9B77354A7E21}" srcOrd="0" destOrd="0" parTransId="{A7D98B4E-C47A-4AD1-906E-DA1578831B33}" sibTransId="{0EE77B0D-0410-4C40-817A-1C222AB26164}"/>
    <dgm:cxn modelId="{AC265A52-2375-4AA6-8FD1-D35A1A17E098}" type="presParOf" srcId="{3F099AA3-FB03-4EC5-A639-7ACD698D7EE5}" destId="{5B812D8C-8E63-4FFE-B231-E0E01F0CDA4E}" srcOrd="0" destOrd="0" presId="urn:microsoft.com/office/officeart/2005/8/layout/cycle4"/>
    <dgm:cxn modelId="{FB27AAAA-00A4-4D0F-BCEF-C922C9ACFA61}" type="presParOf" srcId="{5B812D8C-8E63-4FFE-B231-E0E01F0CDA4E}" destId="{DB467A14-0160-4456-A24E-8F2CD0F202BC}" srcOrd="0" destOrd="0" presId="urn:microsoft.com/office/officeart/2005/8/layout/cycle4"/>
    <dgm:cxn modelId="{84855BB6-1EFE-423A-B063-D0BA504EFCA0}" type="presParOf" srcId="{DB467A14-0160-4456-A24E-8F2CD0F202BC}" destId="{D8188580-CFEA-481C-93A5-7AE47D9A568E}" srcOrd="0" destOrd="0" presId="urn:microsoft.com/office/officeart/2005/8/layout/cycle4"/>
    <dgm:cxn modelId="{46EC84A3-3084-4FDF-8727-742F754808A8}" type="presParOf" srcId="{DB467A14-0160-4456-A24E-8F2CD0F202BC}" destId="{75FE7685-4960-464B-BE3A-E13525A9C638}" srcOrd="1" destOrd="0" presId="urn:microsoft.com/office/officeart/2005/8/layout/cycle4"/>
    <dgm:cxn modelId="{EA7F9707-6CC9-495D-9B05-455A501648BB}" type="presParOf" srcId="{5B812D8C-8E63-4FFE-B231-E0E01F0CDA4E}" destId="{69D58D68-0804-47D5-BA99-F70133049883}" srcOrd="1" destOrd="0" presId="urn:microsoft.com/office/officeart/2005/8/layout/cycle4"/>
    <dgm:cxn modelId="{0D1E72BC-5FE8-44E6-89A3-923B1D27F817}" type="presParOf" srcId="{69D58D68-0804-47D5-BA99-F70133049883}" destId="{D959B473-514F-4D8F-9303-06421152BE43}" srcOrd="0" destOrd="0" presId="urn:microsoft.com/office/officeart/2005/8/layout/cycle4"/>
    <dgm:cxn modelId="{355EBBFB-4A73-4655-8F9E-21FED4B25E57}" type="presParOf" srcId="{69D58D68-0804-47D5-BA99-F70133049883}" destId="{DAAA4352-2413-4609-8BC4-65CE99D0A433}" srcOrd="1" destOrd="0" presId="urn:microsoft.com/office/officeart/2005/8/layout/cycle4"/>
    <dgm:cxn modelId="{3D8FABF0-3FC8-4297-A057-8D7FCD5BF5F8}" type="presParOf" srcId="{5B812D8C-8E63-4FFE-B231-E0E01F0CDA4E}" destId="{ACAAF433-7B1A-437A-BA23-2CEE5B147D45}" srcOrd="2" destOrd="0" presId="urn:microsoft.com/office/officeart/2005/8/layout/cycle4"/>
    <dgm:cxn modelId="{36ABB4D0-68ED-4D5D-8E52-95B950941C8E}" type="presParOf" srcId="{ACAAF433-7B1A-437A-BA23-2CEE5B147D45}" destId="{77B7735C-52F3-4707-9F7E-AF08D0F8B417}" srcOrd="0" destOrd="0" presId="urn:microsoft.com/office/officeart/2005/8/layout/cycle4"/>
    <dgm:cxn modelId="{F8149609-7D40-45D6-9833-7091AAEA8CD1}" type="presParOf" srcId="{ACAAF433-7B1A-437A-BA23-2CEE5B147D45}" destId="{C340A777-BF95-473C-8A06-E9FF8B7A708C}" srcOrd="1" destOrd="0" presId="urn:microsoft.com/office/officeart/2005/8/layout/cycle4"/>
    <dgm:cxn modelId="{5B568B8B-4E16-4AE2-AB49-910CD40780E4}" type="presParOf" srcId="{5B812D8C-8E63-4FFE-B231-E0E01F0CDA4E}" destId="{3AFA8ED0-7D61-4DC6-B30E-EFAB23744BD8}" srcOrd="3" destOrd="0" presId="urn:microsoft.com/office/officeart/2005/8/layout/cycle4"/>
    <dgm:cxn modelId="{285BAE4D-4F26-4896-9F7B-71FECD28FEF1}" type="presParOf" srcId="{3AFA8ED0-7D61-4DC6-B30E-EFAB23744BD8}" destId="{37711835-EC8B-45F3-BCCE-AFA16F6ED739}" srcOrd="0" destOrd="0" presId="urn:microsoft.com/office/officeart/2005/8/layout/cycle4"/>
    <dgm:cxn modelId="{E09A337E-D0A8-4035-8C47-093D1E00ADCF}" type="presParOf" srcId="{3AFA8ED0-7D61-4DC6-B30E-EFAB23744BD8}" destId="{6855B600-3F71-4E20-8001-BFCA9C284B8B}" srcOrd="1" destOrd="0" presId="urn:microsoft.com/office/officeart/2005/8/layout/cycle4"/>
    <dgm:cxn modelId="{EF881CF6-CE69-47DE-B9B0-61F2689B0260}" type="presParOf" srcId="{5B812D8C-8E63-4FFE-B231-E0E01F0CDA4E}" destId="{1244AD94-EA9D-4D4E-91EF-C387E0A9B7B7}" srcOrd="4" destOrd="0" presId="urn:microsoft.com/office/officeart/2005/8/layout/cycle4"/>
    <dgm:cxn modelId="{6D422800-4F7C-4C59-81DF-2A2D9FBF1A80}" type="presParOf" srcId="{3F099AA3-FB03-4EC5-A639-7ACD698D7EE5}" destId="{1A1EF0C3-EAB3-4537-A0DC-E7979482EBC9}" srcOrd="1" destOrd="0" presId="urn:microsoft.com/office/officeart/2005/8/layout/cycle4"/>
    <dgm:cxn modelId="{F23C2A31-D6F2-4AE1-8191-C3D11F6DBA1A}" type="presParOf" srcId="{1A1EF0C3-EAB3-4537-A0DC-E7979482EBC9}" destId="{AF547826-AA25-4C6F-9777-AA9D112939AC}" srcOrd="0" destOrd="0" presId="urn:microsoft.com/office/officeart/2005/8/layout/cycle4"/>
    <dgm:cxn modelId="{55B4A01D-2362-41E6-ACB2-29E4206C75A1}" type="presParOf" srcId="{1A1EF0C3-EAB3-4537-A0DC-E7979482EBC9}" destId="{F20863AD-04A4-4C8A-AA20-8C66E4325503}" srcOrd="1" destOrd="0" presId="urn:microsoft.com/office/officeart/2005/8/layout/cycle4"/>
    <dgm:cxn modelId="{19DEE5B3-34F3-4836-A88D-5110C4F7DD63}" type="presParOf" srcId="{1A1EF0C3-EAB3-4537-A0DC-E7979482EBC9}" destId="{C9BEB30F-81EB-42B5-B5B1-10776B888F57}" srcOrd="2" destOrd="0" presId="urn:microsoft.com/office/officeart/2005/8/layout/cycle4"/>
    <dgm:cxn modelId="{892BFE65-2FBD-4245-B29D-6E540C7656A1}" type="presParOf" srcId="{1A1EF0C3-EAB3-4537-A0DC-E7979482EBC9}" destId="{88B43746-DD2C-4F8D-BDD6-B1117F19F678}" srcOrd="3" destOrd="0" presId="urn:microsoft.com/office/officeart/2005/8/layout/cycle4"/>
    <dgm:cxn modelId="{591C0CFF-9250-4951-9FA2-82EB7AF20F9C}" type="presParOf" srcId="{1A1EF0C3-EAB3-4537-A0DC-E7979482EBC9}" destId="{BF289888-D42D-42DB-ACF9-BB5D6AE8FF95}" srcOrd="4" destOrd="0" presId="urn:microsoft.com/office/officeart/2005/8/layout/cycle4"/>
    <dgm:cxn modelId="{B4BC43DA-BC5E-4EF0-84C0-A22E351EA008}" type="presParOf" srcId="{3F099AA3-FB03-4EC5-A639-7ACD698D7EE5}" destId="{A6D28EB1-3F7B-40DB-B258-CE14CD4F9B1B}" srcOrd="2" destOrd="0" presId="urn:microsoft.com/office/officeart/2005/8/layout/cycle4"/>
    <dgm:cxn modelId="{F25619D0-EEF6-4D80-AE8B-75BD09836907}" type="presParOf" srcId="{3F099AA3-FB03-4EC5-A639-7ACD698D7EE5}" destId="{89AC9FFF-56C9-4418-B8CA-A20F26097B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C5EE58-D0FB-41F3-8DBD-2906E0AAE5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58DBA-09DB-415B-9005-9DC9BFBC3A28}">
      <dgm:prSet phldrT="[Text]" custT="1"/>
      <dgm:spPr>
        <a:solidFill>
          <a:srgbClr val="002060"/>
        </a:solidFill>
      </dgm:spPr>
      <dgm:t>
        <a:bodyPr/>
        <a:lstStyle/>
        <a:p>
          <a:r>
            <a:rPr lang="pl-PL" sz="1400" b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Kierownik Działu technicznego</a:t>
          </a:r>
          <a:endParaRPr lang="en-US" sz="1400" b="1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3CD0A0B3-DD53-4D6A-9099-23D93F5B583E}" type="parTrans" cxnId="{054B5773-6A10-47B4-A673-0DA91832FF4A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FD356E2B-4540-49C3-A7D9-C0FF353EBB2F}" type="sibTrans" cxnId="{054B5773-6A10-47B4-A673-0DA91832FF4A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062A86D0-569B-4A34-B1F9-008F65B171BA}">
      <dgm:prSet phldrT="[Text]" custT="1"/>
      <dgm:spPr>
        <a:solidFill>
          <a:srgbClr val="002060"/>
        </a:solidFill>
      </dgm:spPr>
      <dgm:t>
        <a:bodyPr/>
        <a:lstStyle/>
        <a:p>
          <a:r>
            <a:rPr lang="pl-PL" sz="1200" b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6B5B7A36-6733-4C40-B836-2E384EB105FE}" type="parTrans" cxnId="{C509DC0C-A865-45D0-950A-7045B675E569}">
      <dgm:prSet/>
      <dgm:spPr>
        <a:ln>
          <a:solidFill>
            <a:schemeClr val="tx2"/>
          </a:solidFill>
          <a:prstDash val="solid"/>
        </a:ln>
      </dgm:spPr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2DD7DE7C-D3D2-4376-8067-8B66B1863635}" type="sibTrans" cxnId="{C509DC0C-A865-45D0-950A-7045B675E569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511E00E-79C1-43A6-B2FC-D2EBDA8A2985}">
      <dgm:prSet phldrT="[Text]" custT="1"/>
      <dgm:spPr>
        <a:solidFill>
          <a:srgbClr val="002060"/>
        </a:solidFill>
      </dgm:spPr>
      <dgm:t>
        <a:bodyPr/>
        <a:lstStyle/>
        <a:p>
          <a:r>
            <a:rPr lang="pl-PL" sz="1200" b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453C04F-1A38-4A2C-BABA-39D4165151D7}" type="parTrans" cxnId="{08203177-E36C-4EFF-9F08-DCBD1EC1054A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8942B3B-E92B-41AA-B607-1DA2C98A41D2}" type="sibTrans" cxnId="{08203177-E36C-4EFF-9F08-DCBD1EC1054A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013E3E1-EE86-44B4-878A-16ADCCAF7581}">
      <dgm:prSet phldrT="[Text]" custT="1"/>
      <dgm:spPr>
        <a:solidFill>
          <a:srgbClr val="002060"/>
        </a:solidFill>
      </dgm:spPr>
      <dgm:t>
        <a:bodyPr/>
        <a:lstStyle/>
        <a:p>
          <a:r>
            <a:rPr lang="pl-PL" sz="1200" b="1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725920D9-AA9C-41F5-927B-B39C093AAFEF}" type="parTrans" cxnId="{4F84C62C-462F-4573-A518-231006B9757F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EABAC85-434B-4151-BAE5-E7A05DE8FF84}" type="sibTrans" cxnId="{4F84C62C-462F-4573-A518-231006B9757F}">
      <dgm:prSet/>
      <dgm:spPr/>
      <dgm:t>
        <a:bodyPr/>
        <a:lstStyle/>
        <a:p>
          <a:endParaRPr lang="en-US" sz="3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A1316825-7284-40E7-B591-250CD79EAFBC}" type="pres">
      <dgm:prSet presAssocID="{87C5EE58-D0FB-41F3-8DBD-2906E0AAE5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C64D87-75BF-4EF1-8BD1-AB46F85694EE}" type="pres">
      <dgm:prSet presAssocID="{96E58DBA-09DB-415B-9005-9DC9BFBC3A28}" presName="hierRoot1" presStyleCnt="0">
        <dgm:presLayoutVars>
          <dgm:hierBranch val="init"/>
        </dgm:presLayoutVars>
      </dgm:prSet>
      <dgm:spPr/>
    </dgm:pt>
    <dgm:pt modelId="{20EA23C1-FF6F-408E-8BD7-C7BB49BF600E}" type="pres">
      <dgm:prSet presAssocID="{96E58DBA-09DB-415B-9005-9DC9BFBC3A28}" presName="rootComposite1" presStyleCnt="0"/>
      <dgm:spPr/>
    </dgm:pt>
    <dgm:pt modelId="{9B395A8A-C643-4CAB-9196-C936AC36020C}" type="pres">
      <dgm:prSet presAssocID="{96E58DBA-09DB-415B-9005-9DC9BFBC3A28}" presName="rootText1" presStyleLbl="node0" presStyleIdx="0" presStyleCnt="1" custScaleX="162474">
        <dgm:presLayoutVars>
          <dgm:chPref val="3"/>
        </dgm:presLayoutVars>
      </dgm:prSet>
      <dgm:spPr/>
    </dgm:pt>
    <dgm:pt modelId="{A31E487C-F257-499B-96A7-9818039B22AD}" type="pres">
      <dgm:prSet presAssocID="{96E58DBA-09DB-415B-9005-9DC9BFBC3A28}" presName="rootConnector1" presStyleLbl="node1" presStyleIdx="0" presStyleCnt="0"/>
      <dgm:spPr/>
    </dgm:pt>
    <dgm:pt modelId="{64698A92-7F8E-409B-9580-A47E4B66C091}" type="pres">
      <dgm:prSet presAssocID="{96E58DBA-09DB-415B-9005-9DC9BFBC3A28}" presName="hierChild2" presStyleCnt="0"/>
      <dgm:spPr/>
    </dgm:pt>
    <dgm:pt modelId="{34BB10D1-6092-448D-B477-54A1D28E71BD}" type="pres">
      <dgm:prSet presAssocID="{6B5B7A36-6733-4C40-B836-2E384EB105FE}" presName="Name37" presStyleLbl="parChTrans1D2" presStyleIdx="0" presStyleCnt="3"/>
      <dgm:spPr/>
    </dgm:pt>
    <dgm:pt modelId="{40407A6C-B12C-4C7C-A55E-822516F96D1A}" type="pres">
      <dgm:prSet presAssocID="{062A86D0-569B-4A34-B1F9-008F65B171BA}" presName="hierRoot2" presStyleCnt="0">
        <dgm:presLayoutVars>
          <dgm:hierBranch val="init"/>
        </dgm:presLayoutVars>
      </dgm:prSet>
      <dgm:spPr/>
    </dgm:pt>
    <dgm:pt modelId="{D1622238-F926-49F2-AE9A-145E982E588F}" type="pres">
      <dgm:prSet presAssocID="{062A86D0-569B-4A34-B1F9-008F65B171BA}" presName="rootComposite" presStyleCnt="0"/>
      <dgm:spPr/>
    </dgm:pt>
    <dgm:pt modelId="{81BECA81-3780-447D-880C-DADDA5924E1C}" type="pres">
      <dgm:prSet presAssocID="{062A86D0-569B-4A34-B1F9-008F65B171BA}" presName="rootText" presStyleLbl="node2" presStyleIdx="0" presStyleCnt="3" custScaleY="135553">
        <dgm:presLayoutVars>
          <dgm:chPref val="3"/>
        </dgm:presLayoutVars>
      </dgm:prSet>
      <dgm:spPr/>
    </dgm:pt>
    <dgm:pt modelId="{F25DBD9B-00CD-4B2F-9572-2194C73BD5F0}" type="pres">
      <dgm:prSet presAssocID="{062A86D0-569B-4A34-B1F9-008F65B171BA}" presName="rootConnector" presStyleLbl="node2" presStyleIdx="0" presStyleCnt="3"/>
      <dgm:spPr/>
    </dgm:pt>
    <dgm:pt modelId="{50CA5429-F11B-4D33-B75D-804D5758CA2D}" type="pres">
      <dgm:prSet presAssocID="{062A86D0-569B-4A34-B1F9-008F65B171BA}" presName="hierChild4" presStyleCnt="0"/>
      <dgm:spPr/>
    </dgm:pt>
    <dgm:pt modelId="{C5FFD480-A06D-4688-A52E-8FE71B81326D}" type="pres">
      <dgm:prSet presAssocID="{062A86D0-569B-4A34-B1F9-008F65B171BA}" presName="hierChild5" presStyleCnt="0"/>
      <dgm:spPr/>
    </dgm:pt>
    <dgm:pt modelId="{C97CB54F-B33A-4750-81C6-D711C0FEB128}" type="pres">
      <dgm:prSet presAssocID="{4453C04F-1A38-4A2C-BABA-39D4165151D7}" presName="Name37" presStyleLbl="parChTrans1D2" presStyleIdx="1" presStyleCnt="3"/>
      <dgm:spPr/>
    </dgm:pt>
    <dgm:pt modelId="{F17F038E-E12B-472F-B849-CBA4E23299DD}" type="pres">
      <dgm:prSet presAssocID="{A511E00E-79C1-43A6-B2FC-D2EBDA8A2985}" presName="hierRoot2" presStyleCnt="0">
        <dgm:presLayoutVars>
          <dgm:hierBranch val="init"/>
        </dgm:presLayoutVars>
      </dgm:prSet>
      <dgm:spPr/>
    </dgm:pt>
    <dgm:pt modelId="{479B160E-B496-4314-B8FE-3FCDC81A9E6F}" type="pres">
      <dgm:prSet presAssocID="{A511E00E-79C1-43A6-B2FC-D2EBDA8A2985}" presName="rootComposite" presStyleCnt="0"/>
      <dgm:spPr/>
    </dgm:pt>
    <dgm:pt modelId="{09AEDCE9-D1A4-4A37-B06A-99E155E26D24}" type="pres">
      <dgm:prSet presAssocID="{A511E00E-79C1-43A6-B2FC-D2EBDA8A2985}" presName="rootText" presStyleLbl="node2" presStyleIdx="1" presStyleCnt="3" custScaleY="135553">
        <dgm:presLayoutVars>
          <dgm:chPref val="3"/>
        </dgm:presLayoutVars>
      </dgm:prSet>
      <dgm:spPr/>
    </dgm:pt>
    <dgm:pt modelId="{E9D55203-38FC-4B53-AADF-6E1D22487277}" type="pres">
      <dgm:prSet presAssocID="{A511E00E-79C1-43A6-B2FC-D2EBDA8A2985}" presName="rootConnector" presStyleLbl="node2" presStyleIdx="1" presStyleCnt="3"/>
      <dgm:spPr/>
    </dgm:pt>
    <dgm:pt modelId="{616AE993-897D-495B-AAEC-B6AA2FF6C242}" type="pres">
      <dgm:prSet presAssocID="{A511E00E-79C1-43A6-B2FC-D2EBDA8A2985}" presName="hierChild4" presStyleCnt="0"/>
      <dgm:spPr/>
    </dgm:pt>
    <dgm:pt modelId="{3A922381-03E4-4C9C-8ACB-6ABAB09105CD}" type="pres">
      <dgm:prSet presAssocID="{A511E00E-79C1-43A6-B2FC-D2EBDA8A2985}" presName="hierChild5" presStyleCnt="0"/>
      <dgm:spPr/>
    </dgm:pt>
    <dgm:pt modelId="{35716C1E-DCF6-4850-A6F6-87E8495C2C48}" type="pres">
      <dgm:prSet presAssocID="{725920D9-AA9C-41F5-927B-B39C093AAFEF}" presName="Name37" presStyleLbl="parChTrans1D2" presStyleIdx="2" presStyleCnt="3"/>
      <dgm:spPr/>
    </dgm:pt>
    <dgm:pt modelId="{A8D65AE6-F07C-4C5A-BE42-70BA718C92C5}" type="pres">
      <dgm:prSet presAssocID="{8013E3E1-EE86-44B4-878A-16ADCCAF7581}" presName="hierRoot2" presStyleCnt="0">
        <dgm:presLayoutVars>
          <dgm:hierBranch val="init"/>
        </dgm:presLayoutVars>
      </dgm:prSet>
      <dgm:spPr/>
    </dgm:pt>
    <dgm:pt modelId="{1D74EB43-2945-4EAD-B4E5-B79CF84F42DD}" type="pres">
      <dgm:prSet presAssocID="{8013E3E1-EE86-44B4-878A-16ADCCAF7581}" presName="rootComposite" presStyleCnt="0"/>
      <dgm:spPr/>
    </dgm:pt>
    <dgm:pt modelId="{E86D5BD4-973A-4026-93C1-7F64E7850A57}" type="pres">
      <dgm:prSet presAssocID="{8013E3E1-EE86-44B4-878A-16ADCCAF7581}" presName="rootText" presStyleLbl="node2" presStyleIdx="2" presStyleCnt="3" custScaleY="135553">
        <dgm:presLayoutVars>
          <dgm:chPref val="3"/>
        </dgm:presLayoutVars>
      </dgm:prSet>
      <dgm:spPr/>
    </dgm:pt>
    <dgm:pt modelId="{29403563-5D88-4E84-B9F9-82B0EF910C00}" type="pres">
      <dgm:prSet presAssocID="{8013E3E1-EE86-44B4-878A-16ADCCAF7581}" presName="rootConnector" presStyleLbl="node2" presStyleIdx="2" presStyleCnt="3"/>
      <dgm:spPr/>
    </dgm:pt>
    <dgm:pt modelId="{18E0E026-9760-4240-9D20-6CD8237EBBA8}" type="pres">
      <dgm:prSet presAssocID="{8013E3E1-EE86-44B4-878A-16ADCCAF7581}" presName="hierChild4" presStyleCnt="0"/>
      <dgm:spPr/>
    </dgm:pt>
    <dgm:pt modelId="{DC2D5F92-BBD0-4F52-AD0C-55A14ADE0541}" type="pres">
      <dgm:prSet presAssocID="{8013E3E1-EE86-44B4-878A-16ADCCAF7581}" presName="hierChild5" presStyleCnt="0"/>
      <dgm:spPr/>
    </dgm:pt>
    <dgm:pt modelId="{989F1557-3899-415B-929C-36EAF759EC4E}" type="pres">
      <dgm:prSet presAssocID="{96E58DBA-09DB-415B-9005-9DC9BFBC3A28}" presName="hierChild3" presStyleCnt="0"/>
      <dgm:spPr/>
    </dgm:pt>
  </dgm:ptLst>
  <dgm:cxnLst>
    <dgm:cxn modelId="{DAA1FF06-81E9-4088-9D15-B8955756911D}" type="presOf" srcId="{725920D9-AA9C-41F5-927B-B39C093AAFEF}" destId="{35716C1E-DCF6-4850-A6F6-87E8495C2C48}" srcOrd="0" destOrd="0" presId="urn:microsoft.com/office/officeart/2005/8/layout/orgChart1"/>
    <dgm:cxn modelId="{D547E608-E08E-4BEF-85C3-3B44AC480D53}" type="presOf" srcId="{A511E00E-79C1-43A6-B2FC-D2EBDA8A2985}" destId="{E9D55203-38FC-4B53-AADF-6E1D22487277}" srcOrd="1" destOrd="0" presId="urn:microsoft.com/office/officeart/2005/8/layout/orgChart1"/>
    <dgm:cxn modelId="{C509DC0C-A865-45D0-950A-7045B675E569}" srcId="{96E58DBA-09DB-415B-9005-9DC9BFBC3A28}" destId="{062A86D0-569B-4A34-B1F9-008F65B171BA}" srcOrd="0" destOrd="0" parTransId="{6B5B7A36-6733-4C40-B836-2E384EB105FE}" sibTransId="{2DD7DE7C-D3D2-4376-8067-8B66B1863635}"/>
    <dgm:cxn modelId="{AAC82927-0F2C-4B6A-93E8-365F93E6379A}" type="presOf" srcId="{6B5B7A36-6733-4C40-B836-2E384EB105FE}" destId="{34BB10D1-6092-448D-B477-54A1D28E71BD}" srcOrd="0" destOrd="0" presId="urn:microsoft.com/office/officeart/2005/8/layout/orgChart1"/>
    <dgm:cxn modelId="{4F84C62C-462F-4573-A518-231006B9757F}" srcId="{96E58DBA-09DB-415B-9005-9DC9BFBC3A28}" destId="{8013E3E1-EE86-44B4-878A-16ADCCAF7581}" srcOrd="2" destOrd="0" parTransId="{725920D9-AA9C-41F5-927B-B39C093AAFEF}" sibTransId="{5EABAC85-434B-4151-BAE5-E7A05DE8FF84}"/>
    <dgm:cxn modelId="{054B5773-6A10-47B4-A673-0DA91832FF4A}" srcId="{87C5EE58-D0FB-41F3-8DBD-2906E0AAE57E}" destId="{96E58DBA-09DB-415B-9005-9DC9BFBC3A28}" srcOrd="0" destOrd="0" parTransId="{3CD0A0B3-DD53-4D6A-9099-23D93F5B583E}" sibTransId="{FD356E2B-4540-49C3-A7D9-C0FF353EBB2F}"/>
    <dgm:cxn modelId="{DDECC273-C3AB-429D-8F32-817C4F2BC1FB}" type="presOf" srcId="{8013E3E1-EE86-44B4-878A-16ADCCAF7581}" destId="{29403563-5D88-4E84-B9F9-82B0EF910C00}" srcOrd="1" destOrd="0" presId="urn:microsoft.com/office/officeart/2005/8/layout/orgChart1"/>
    <dgm:cxn modelId="{08203177-E36C-4EFF-9F08-DCBD1EC1054A}" srcId="{96E58DBA-09DB-415B-9005-9DC9BFBC3A28}" destId="{A511E00E-79C1-43A6-B2FC-D2EBDA8A2985}" srcOrd="1" destOrd="0" parTransId="{4453C04F-1A38-4A2C-BABA-39D4165151D7}" sibTransId="{A8942B3B-E92B-41AA-B607-1DA2C98A41D2}"/>
    <dgm:cxn modelId="{0A879957-C20D-448F-AE73-2EBA5429A8E3}" type="presOf" srcId="{062A86D0-569B-4A34-B1F9-008F65B171BA}" destId="{81BECA81-3780-447D-880C-DADDA5924E1C}" srcOrd="0" destOrd="0" presId="urn:microsoft.com/office/officeart/2005/8/layout/orgChart1"/>
    <dgm:cxn modelId="{C223D88C-9CCC-4E0E-917F-C0EA49D46F0E}" type="presOf" srcId="{4453C04F-1A38-4A2C-BABA-39D4165151D7}" destId="{C97CB54F-B33A-4750-81C6-D711C0FEB128}" srcOrd="0" destOrd="0" presId="urn:microsoft.com/office/officeart/2005/8/layout/orgChart1"/>
    <dgm:cxn modelId="{73758A9A-5BB8-4AD7-A317-BACDD9C63FC6}" type="presOf" srcId="{96E58DBA-09DB-415B-9005-9DC9BFBC3A28}" destId="{9B395A8A-C643-4CAB-9196-C936AC36020C}" srcOrd="0" destOrd="0" presId="urn:microsoft.com/office/officeart/2005/8/layout/orgChart1"/>
    <dgm:cxn modelId="{178FCEB2-C837-4660-B5AB-2351AFD04559}" type="presOf" srcId="{8013E3E1-EE86-44B4-878A-16ADCCAF7581}" destId="{E86D5BD4-973A-4026-93C1-7F64E7850A57}" srcOrd="0" destOrd="0" presId="urn:microsoft.com/office/officeart/2005/8/layout/orgChart1"/>
    <dgm:cxn modelId="{B5A907B7-64E4-41C7-BC35-1D7B5675C006}" type="presOf" srcId="{87C5EE58-D0FB-41F3-8DBD-2906E0AAE57E}" destId="{A1316825-7284-40E7-B591-250CD79EAFBC}" srcOrd="0" destOrd="0" presId="urn:microsoft.com/office/officeart/2005/8/layout/orgChart1"/>
    <dgm:cxn modelId="{948EB7BC-365E-4CC8-9248-DA72DAAAA8DF}" type="presOf" srcId="{96E58DBA-09DB-415B-9005-9DC9BFBC3A28}" destId="{A31E487C-F257-499B-96A7-9818039B22AD}" srcOrd="1" destOrd="0" presId="urn:microsoft.com/office/officeart/2005/8/layout/orgChart1"/>
    <dgm:cxn modelId="{E4BAEFE2-D868-4DE7-863A-B00444C16C8B}" type="presOf" srcId="{A511E00E-79C1-43A6-B2FC-D2EBDA8A2985}" destId="{09AEDCE9-D1A4-4A37-B06A-99E155E26D24}" srcOrd="0" destOrd="0" presId="urn:microsoft.com/office/officeart/2005/8/layout/orgChart1"/>
    <dgm:cxn modelId="{AB70D7FA-94AF-4D8B-8D90-B51B1AAFB03B}" type="presOf" srcId="{062A86D0-569B-4A34-B1F9-008F65B171BA}" destId="{F25DBD9B-00CD-4B2F-9572-2194C73BD5F0}" srcOrd="1" destOrd="0" presId="urn:microsoft.com/office/officeart/2005/8/layout/orgChart1"/>
    <dgm:cxn modelId="{DD22C83A-8F22-440A-B676-852423CFE1D5}" type="presParOf" srcId="{A1316825-7284-40E7-B591-250CD79EAFBC}" destId="{8DC64D87-75BF-4EF1-8BD1-AB46F85694EE}" srcOrd="0" destOrd="0" presId="urn:microsoft.com/office/officeart/2005/8/layout/orgChart1"/>
    <dgm:cxn modelId="{8093F3D8-A40D-498B-9DFB-06E3198B3941}" type="presParOf" srcId="{8DC64D87-75BF-4EF1-8BD1-AB46F85694EE}" destId="{20EA23C1-FF6F-408E-8BD7-C7BB49BF600E}" srcOrd="0" destOrd="0" presId="urn:microsoft.com/office/officeart/2005/8/layout/orgChart1"/>
    <dgm:cxn modelId="{4260B8E4-85F6-46D1-BC65-EC0E9F6ABE2B}" type="presParOf" srcId="{20EA23C1-FF6F-408E-8BD7-C7BB49BF600E}" destId="{9B395A8A-C643-4CAB-9196-C936AC36020C}" srcOrd="0" destOrd="0" presId="urn:microsoft.com/office/officeart/2005/8/layout/orgChart1"/>
    <dgm:cxn modelId="{563E49BA-5AB2-44BD-A3EE-17C2D664FDF6}" type="presParOf" srcId="{20EA23C1-FF6F-408E-8BD7-C7BB49BF600E}" destId="{A31E487C-F257-499B-96A7-9818039B22AD}" srcOrd="1" destOrd="0" presId="urn:microsoft.com/office/officeart/2005/8/layout/orgChart1"/>
    <dgm:cxn modelId="{08FD0F7D-749E-489F-A13E-A39A5DB78F21}" type="presParOf" srcId="{8DC64D87-75BF-4EF1-8BD1-AB46F85694EE}" destId="{64698A92-7F8E-409B-9580-A47E4B66C091}" srcOrd="1" destOrd="0" presId="urn:microsoft.com/office/officeart/2005/8/layout/orgChart1"/>
    <dgm:cxn modelId="{64B2BD2A-DE6F-4647-AE69-D1532A28AA1B}" type="presParOf" srcId="{64698A92-7F8E-409B-9580-A47E4B66C091}" destId="{34BB10D1-6092-448D-B477-54A1D28E71BD}" srcOrd="0" destOrd="0" presId="urn:microsoft.com/office/officeart/2005/8/layout/orgChart1"/>
    <dgm:cxn modelId="{C33E8968-7793-4151-8BD8-D33AB9F90C6C}" type="presParOf" srcId="{64698A92-7F8E-409B-9580-A47E4B66C091}" destId="{40407A6C-B12C-4C7C-A55E-822516F96D1A}" srcOrd="1" destOrd="0" presId="urn:microsoft.com/office/officeart/2005/8/layout/orgChart1"/>
    <dgm:cxn modelId="{00E3369D-A402-4FCD-95D8-422FB0EB1530}" type="presParOf" srcId="{40407A6C-B12C-4C7C-A55E-822516F96D1A}" destId="{D1622238-F926-49F2-AE9A-145E982E588F}" srcOrd="0" destOrd="0" presId="urn:microsoft.com/office/officeart/2005/8/layout/orgChart1"/>
    <dgm:cxn modelId="{B984E170-4924-4260-8F46-693895DD05A2}" type="presParOf" srcId="{D1622238-F926-49F2-AE9A-145E982E588F}" destId="{81BECA81-3780-447D-880C-DADDA5924E1C}" srcOrd="0" destOrd="0" presId="urn:microsoft.com/office/officeart/2005/8/layout/orgChart1"/>
    <dgm:cxn modelId="{55DC2EF7-2194-42A4-8BD7-0682435A1026}" type="presParOf" srcId="{D1622238-F926-49F2-AE9A-145E982E588F}" destId="{F25DBD9B-00CD-4B2F-9572-2194C73BD5F0}" srcOrd="1" destOrd="0" presId="urn:microsoft.com/office/officeart/2005/8/layout/orgChart1"/>
    <dgm:cxn modelId="{7C9158A6-0639-4561-9774-B73338D80E4D}" type="presParOf" srcId="{40407A6C-B12C-4C7C-A55E-822516F96D1A}" destId="{50CA5429-F11B-4D33-B75D-804D5758CA2D}" srcOrd="1" destOrd="0" presId="urn:microsoft.com/office/officeart/2005/8/layout/orgChart1"/>
    <dgm:cxn modelId="{73F25FEC-BC52-44FF-9E3C-C38FD4C76558}" type="presParOf" srcId="{40407A6C-B12C-4C7C-A55E-822516F96D1A}" destId="{C5FFD480-A06D-4688-A52E-8FE71B81326D}" srcOrd="2" destOrd="0" presId="urn:microsoft.com/office/officeart/2005/8/layout/orgChart1"/>
    <dgm:cxn modelId="{C3BBD0AD-A02F-4DF6-81C8-FBAB869FB460}" type="presParOf" srcId="{64698A92-7F8E-409B-9580-A47E4B66C091}" destId="{C97CB54F-B33A-4750-81C6-D711C0FEB128}" srcOrd="2" destOrd="0" presId="urn:microsoft.com/office/officeart/2005/8/layout/orgChart1"/>
    <dgm:cxn modelId="{5104542B-6285-453B-B8CB-65C2394E0DA0}" type="presParOf" srcId="{64698A92-7F8E-409B-9580-A47E4B66C091}" destId="{F17F038E-E12B-472F-B849-CBA4E23299DD}" srcOrd="3" destOrd="0" presId="urn:microsoft.com/office/officeart/2005/8/layout/orgChart1"/>
    <dgm:cxn modelId="{6D7B02FE-937D-49FF-AD92-7E97F1B5DCFC}" type="presParOf" srcId="{F17F038E-E12B-472F-B849-CBA4E23299DD}" destId="{479B160E-B496-4314-B8FE-3FCDC81A9E6F}" srcOrd="0" destOrd="0" presId="urn:microsoft.com/office/officeart/2005/8/layout/orgChart1"/>
    <dgm:cxn modelId="{0FC4E333-6221-42BF-B167-FC3CA5CC27CF}" type="presParOf" srcId="{479B160E-B496-4314-B8FE-3FCDC81A9E6F}" destId="{09AEDCE9-D1A4-4A37-B06A-99E155E26D24}" srcOrd="0" destOrd="0" presId="urn:microsoft.com/office/officeart/2005/8/layout/orgChart1"/>
    <dgm:cxn modelId="{5C951D6D-DD20-41D0-894B-BB9F81964430}" type="presParOf" srcId="{479B160E-B496-4314-B8FE-3FCDC81A9E6F}" destId="{E9D55203-38FC-4B53-AADF-6E1D22487277}" srcOrd="1" destOrd="0" presId="urn:microsoft.com/office/officeart/2005/8/layout/orgChart1"/>
    <dgm:cxn modelId="{0074546A-F07B-430F-BC2B-1D0471B375FC}" type="presParOf" srcId="{F17F038E-E12B-472F-B849-CBA4E23299DD}" destId="{616AE993-897D-495B-AAEC-B6AA2FF6C242}" srcOrd="1" destOrd="0" presId="urn:microsoft.com/office/officeart/2005/8/layout/orgChart1"/>
    <dgm:cxn modelId="{8A02BDE7-F776-4CF0-A168-7399A18D050B}" type="presParOf" srcId="{F17F038E-E12B-472F-B849-CBA4E23299DD}" destId="{3A922381-03E4-4C9C-8ACB-6ABAB09105CD}" srcOrd="2" destOrd="0" presId="urn:microsoft.com/office/officeart/2005/8/layout/orgChart1"/>
    <dgm:cxn modelId="{B88BCC66-3725-4222-9594-2AB925F03284}" type="presParOf" srcId="{64698A92-7F8E-409B-9580-A47E4B66C091}" destId="{35716C1E-DCF6-4850-A6F6-87E8495C2C48}" srcOrd="4" destOrd="0" presId="urn:microsoft.com/office/officeart/2005/8/layout/orgChart1"/>
    <dgm:cxn modelId="{63D049D5-F8F4-4FE0-9779-E21986D16FF1}" type="presParOf" srcId="{64698A92-7F8E-409B-9580-A47E4B66C091}" destId="{A8D65AE6-F07C-4C5A-BE42-70BA718C92C5}" srcOrd="5" destOrd="0" presId="urn:microsoft.com/office/officeart/2005/8/layout/orgChart1"/>
    <dgm:cxn modelId="{B3C92FDA-A90A-46FA-8400-AD4555BB249E}" type="presParOf" srcId="{A8D65AE6-F07C-4C5A-BE42-70BA718C92C5}" destId="{1D74EB43-2945-4EAD-B4E5-B79CF84F42DD}" srcOrd="0" destOrd="0" presId="urn:microsoft.com/office/officeart/2005/8/layout/orgChart1"/>
    <dgm:cxn modelId="{0BE1D722-0EE0-4E56-A018-9021A573665D}" type="presParOf" srcId="{1D74EB43-2945-4EAD-B4E5-B79CF84F42DD}" destId="{E86D5BD4-973A-4026-93C1-7F64E7850A57}" srcOrd="0" destOrd="0" presId="urn:microsoft.com/office/officeart/2005/8/layout/orgChart1"/>
    <dgm:cxn modelId="{50C8E633-7F74-4C04-B789-49BCBF838B1F}" type="presParOf" srcId="{1D74EB43-2945-4EAD-B4E5-B79CF84F42DD}" destId="{29403563-5D88-4E84-B9F9-82B0EF910C00}" srcOrd="1" destOrd="0" presId="urn:microsoft.com/office/officeart/2005/8/layout/orgChart1"/>
    <dgm:cxn modelId="{2651DB26-F56F-41DE-A91E-E4264F7390F7}" type="presParOf" srcId="{A8D65AE6-F07C-4C5A-BE42-70BA718C92C5}" destId="{18E0E026-9760-4240-9D20-6CD8237EBBA8}" srcOrd="1" destOrd="0" presId="urn:microsoft.com/office/officeart/2005/8/layout/orgChart1"/>
    <dgm:cxn modelId="{64BC6EFD-2CF6-4516-83DA-820CE314EC77}" type="presParOf" srcId="{A8D65AE6-F07C-4C5A-BE42-70BA718C92C5}" destId="{DC2D5F92-BBD0-4F52-AD0C-55A14ADE0541}" srcOrd="2" destOrd="0" presId="urn:microsoft.com/office/officeart/2005/8/layout/orgChart1"/>
    <dgm:cxn modelId="{AA9E3C9C-4C94-4DB3-8C99-18346CC1AEAD}" type="presParOf" srcId="{8DC64D87-75BF-4EF1-8BD1-AB46F85694EE}" destId="{989F1557-3899-415B-929C-36EAF759EC4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352C7-FBC4-4C22-9ABE-0867A56A3B45}">
      <dsp:nvSpPr>
        <dsp:cNvPr id="0" name=""/>
        <dsp:cNvSpPr/>
      </dsp:nvSpPr>
      <dsp:spPr>
        <a:xfrm>
          <a:off x="0" y="0"/>
          <a:ext cx="6483837" cy="4392000"/>
        </a:xfrm>
        <a:prstGeom prst="right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B63D3-F2B1-4663-AF54-79D98575AA76}">
      <dsp:nvSpPr>
        <dsp:cNvPr id="0" name=""/>
        <dsp:cNvSpPr/>
      </dsp:nvSpPr>
      <dsp:spPr>
        <a:xfrm>
          <a:off x="0" y="1136546"/>
          <a:ext cx="5312440" cy="21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19760" rIns="0" bIns="61976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100" b="1" kern="1200" dirty="0">
              <a:solidFill>
                <a:schemeClr val="bg1"/>
              </a:solidFill>
            </a:rPr>
            <a:t>FEEDBACK</a:t>
          </a:r>
        </a:p>
      </dsp:txBody>
      <dsp:txXfrm>
        <a:off x="0" y="1136546"/>
        <a:ext cx="5312440" cy="219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C9E2-E19A-454F-94B0-6EB027B5D90D}">
      <dsp:nvSpPr>
        <dsp:cNvPr id="0" name=""/>
        <dsp:cNvSpPr/>
      </dsp:nvSpPr>
      <dsp:spPr>
        <a:xfrm rot="10800000">
          <a:off x="0" y="0"/>
          <a:ext cx="7474788" cy="1058813"/>
        </a:xfrm>
        <a:prstGeom prst="trapezoid">
          <a:avLst>
            <a:gd name="adj" fmla="val 70596"/>
          </a:avLst>
        </a:prstGeom>
        <a:solidFill>
          <a:srgbClr val="0070C0"/>
        </a:soli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>
              <a:solidFill>
                <a:schemeClr val="bg1"/>
              </a:solidFill>
            </a:rPr>
            <a:t>MISJA I WARTOŚCI</a:t>
          </a:r>
        </a:p>
      </dsp:txBody>
      <dsp:txXfrm rot="-10800000">
        <a:off x="1308087" y="0"/>
        <a:ext cx="4858612" cy="1058813"/>
      </dsp:txXfrm>
    </dsp:sp>
    <dsp:sp modelId="{A4BBF593-9B7D-3B4C-80C7-5ACDF89CA4EA}">
      <dsp:nvSpPr>
        <dsp:cNvPr id="0" name=""/>
        <dsp:cNvSpPr/>
      </dsp:nvSpPr>
      <dsp:spPr>
        <a:xfrm rot="10800000">
          <a:off x="747478" y="1058813"/>
          <a:ext cx="5979830" cy="1058813"/>
        </a:xfrm>
        <a:prstGeom prst="trapezoid">
          <a:avLst>
            <a:gd name="adj" fmla="val 70596"/>
          </a:avLst>
        </a:prstGeom>
        <a:solidFill>
          <a:srgbClr val="0070C0"/>
        </a:soli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>
              <a:solidFill>
                <a:schemeClr val="bg1"/>
              </a:solidFill>
            </a:rPr>
            <a:t>WIZJA</a:t>
          </a:r>
        </a:p>
      </dsp:txBody>
      <dsp:txXfrm rot="-10800000">
        <a:off x="1793949" y="1058813"/>
        <a:ext cx="3886889" cy="1058813"/>
      </dsp:txXfrm>
    </dsp:sp>
    <dsp:sp modelId="{6D6C4F75-D76D-B64D-A9FC-95B30F0C694C}">
      <dsp:nvSpPr>
        <dsp:cNvPr id="0" name=""/>
        <dsp:cNvSpPr/>
      </dsp:nvSpPr>
      <dsp:spPr>
        <a:xfrm rot="10800000">
          <a:off x="1494957" y="2117626"/>
          <a:ext cx="4484872" cy="1058813"/>
        </a:xfrm>
        <a:prstGeom prst="trapezoid">
          <a:avLst>
            <a:gd name="adj" fmla="val 70596"/>
          </a:avLst>
        </a:prstGeom>
        <a:solidFill>
          <a:srgbClr val="0070C0"/>
        </a:soli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>
              <a:solidFill>
                <a:schemeClr val="bg1"/>
              </a:solidFill>
            </a:rPr>
            <a:t>CEL I STRATEGIA FIRMY</a:t>
          </a:r>
        </a:p>
      </dsp:txBody>
      <dsp:txXfrm rot="-10800000">
        <a:off x="2279810" y="2117626"/>
        <a:ext cx="2915167" cy="1058813"/>
      </dsp:txXfrm>
    </dsp:sp>
    <dsp:sp modelId="{15B936D5-78A7-C04F-B574-3E864CDCA4A6}">
      <dsp:nvSpPr>
        <dsp:cNvPr id="0" name=""/>
        <dsp:cNvSpPr/>
      </dsp:nvSpPr>
      <dsp:spPr>
        <a:xfrm rot="10800000">
          <a:off x="2263784" y="3190066"/>
          <a:ext cx="2989915" cy="1058813"/>
        </a:xfrm>
        <a:prstGeom prst="trapezoid">
          <a:avLst>
            <a:gd name="adj" fmla="val 70596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>
              <a:solidFill>
                <a:schemeClr val="bg1"/>
              </a:solidFill>
            </a:rPr>
            <a:t>CELE I STRATEGIE DZIAŁÓW</a:t>
          </a:r>
        </a:p>
      </dsp:txBody>
      <dsp:txXfrm rot="-10800000">
        <a:off x="2787019" y="3190066"/>
        <a:ext cx="1943444" cy="1058813"/>
      </dsp:txXfrm>
    </dsp:sp>
    <dsp:sp modelId="{5223F8C3-4B31-A545-805B-6200C924C0E5}">
      <dsp:nvSpPr>
        <dsp:cNvPr id="0" name=""/>
        <dsp:cNvSpPr/>
      </dsp:nvSpPr>
      <dsp:spPr>
        <a:xfrm rot="10800000">
          <a:off x="3006202" y="4235252"/>
          <a:ext cx="1515692" cy="1058813"/>
        </a:xfrm>
        <a:prstGeom prst="trapezoid">
          <a:avLst>
            <a:gd name="adj" fmla="val 70596"/>
          </a:avLst>
        </a:prstGeom>
        <a:solidFill>
          <a:srgbClr val="0070C0"/>
        </a:solidFill>
        <a:ln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 </a:t>
          </a:r>
          <a:br>
            <a:rPr lang="pl-PL" sz="1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INDYWI-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DUALNE</a:t>
          </a:r>
        </a:p>
      </dsp:txBody>
      <dsp:txXfrm rot="-10800000">
        <a:off x="3006202" y="4235252"/>
        <a:ext cx="1515692" cy="1058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73018-9F95-40FB-9819-BE687E1B6EA2}">
      <dsp:nvSpPr>
        <dsp:cNvPr id="0" name=""/>
        <dsp:cNvSpPr/>
      </dsp:nvSpPr>
      <dsp:spPr>
        <a:xfrm rot="5400000">
          <a:off x="-134072" y="137323"/>
          <a:ext cx="893818" cy="625672"/>
        </a:xfrm>
        <a:prstGeom prst="chevron">
          <a:avLst/>
        </a:prstGeom>
        <a:gradFill rotWithShape="0">
          <a:gsLst>
            <a:gs pos="0">
              <a:srgbClr val="0070C0"/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S</a:t>
          </a:r>
        </a:p>
      </dsp:txBody>
      <dsp:txXfrm rot="-5400000">
        <a:off x="1" y="316086"/>
        <a:ext cx="625672" cy="268146"/>
      </dsp:txXfrm>
    </dsp:sp>
    <dsp:sp modelId="{5A0A56E8-DA7F-4235-8028-EC0DE6A0D57C}">
      <dsp:nvSpPr>
        <dsp:cNvPr id="0" name=""/>
        <dsp:cNvSpPr/>
      </dsp:nvSpPr>
      <dsp:spPr>
        <a:xfrm rot="5400000">
          <a:off x="3575042" y="-2949369"/>
          <a:ext cx="581287" cy="6480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/>
            <a:t>Skonkretyzowany; pracownik musi konkretnie wiedzieć co ma robić.</a:t>
          </a:r>
        </a:p>
      </dsp:txBody>
      <dsp:txXfrm rot="-5400000">
        <a:off x="625673" y="28376"/>
        <a:ext cx="6451650" cy="524535"/>
      </dsp:txXfrm>
    </dsp:sp>
    <dsp:sp modelId="{6D5FC5B4-C90F-45C9-AB9D-63ECAFE2A9E8}">
      <dsp:nvSpPr>
        <dsp:cNvPr id="0" name=""/>
        <dsp:cNvSpPr/>
      </dsp:nvSpPr>
      <dsp:spPr>
        <a:xfrm rot="5400000">
          <a:off x="-134072" y="911332"/>
          <a:ext cx="893818" cy="625672"/>
        </a:xfrm>
        <a:prstGeom prst="chevron">
          <a:avLst/>
        </a:prstGeom>
        <a:gradFill rotWithShape="0">
          <a:gsLst>
            <a:gs pos="0">
              <a:srgbClr val="0070C0"/>
            </a:gs>
            <a:gs pos="100000">
              <a:schemeClr val="accent6">
                <a:shade val="50000"/>
                <a:hueOff val="-55094"/>
                <a:satOff val="2425"/>
                <a:lumOff val="15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55094"/>
              <a:satOff val="2425"/>
              <a:lumOff val="150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M</a:t>
          </a:r>
        </a:p>
      </dsp:txBody>
      <dsp:txXfrm rot="-5400000">
        <a:off x="1" y="1090095"/>
        <a:ext cx="625672" cy="268146"/>
      </dsp:txXfrm>
    </dsp:sp>
    <dsp:sp modelId="{42497108-B1E2-4ED6-95F5-31AEB9FD32FC}">
      <dsp:nvSpPr>
        <dsp:cNvPr id="0" name=""/>
        <dsp:cNvSpPr/>
      </dsp:nvSpPr>
      <dsp:spPr>
        <a:xfrm rot="5400000">
          <a:off x="3575194" y="-2172262"/>
          <a:ext cx="580981" cy="6480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-55094"/>
              <a:satOff val="2425"/>
              <a:lumOff val="150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Mierzalny, cel musi mieć swój wskaźnik, aby po jego realizacji móc sprawdzić czy działania były skuteczne.</a:t>
          </a:r>
        </a:p>
      </dsp:txBody>
      <dsp:txXfrm rot="-5400000">
        <a:off x="625672" y="805621"/>
        <a:ext cx="6451665" cy="524259"/>
      </dsp:txXfrm>
    </dsp:sp>
    <dsp:sp modelId="{5D63C6FB-F0F7-4238-A4F4-4E3DD004FE52}">
      <dsp:nvSpPr>
        <dsp:cNvPr id="0" name=""/>
        <dsp:cNvSpPr/>
      </dsp:nvSpPr>
      <dsp:spPr>
        <a:xfrm rot="5400000">
          <a:off x="-134072" y="1685341"/>
          <a:ext cx="893818" cy="625672"/>
        </a:xfrm>
        <a:prstGeom prst="chevron">
          <a:avLst/>
        </a:prstGeom>
        <a:gradFill rotWithShape="0">
          <a:gsLst>
            <a:gs pos="0">
              <a:srgbClr val="0070C0"/>
            </a:gs>
            <a:gs pos="100000">
              <a:schemeClr val="accent6">
                <a:shade val="50000"/>
                <a:hueOff val="-110188"/>
                <a:satOff val="4850"/>
                <a:lumOff val="301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110188"/>
              <a:satOff val="4850"/>
              <a:lumOff val="301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A</a:t>
          </a:r>
        </a:p>
      </dsp:txBody>
      <dsp:txXfrm rot="-5400000">
        <a:off x="1" y="1864104"/>
        <a:ext cx="625672" cy="268146"/>
      </dsp:txXfrm>
    </dsp:sp>
    <dsp:sp modelId="{DABEE366-260C-41C1-995D-3E4712D171BB}">
      <dsp:nvSpPr>
        <dsp:cNvPr id="0" name=""/>
        <dsp:cNvSpPr/>
      </dsp:nvSpPr>
      <dsp:spPr>
        <a:xfrm rot="5400000">
          <a:off x="3575194" y="-1473449"/>
          <a:ext cx="580981" cy="6480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-110188"/>
              <a:satOff val="4850"/>
              <a:lumOff val="301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Akceptowalny/ambitny, cel musi być zaakceptowany przez pracownika, który będzie go realizować.</a:t>
          </a:r>
        </a:p>
      </dsp:txBody>
      <dsp:txXfrm rot="-5400000">
        <a:off x="625672" y="1504434"/>
        <a:ext cx="6451665" cy="524259"/>
      </dsp:txXfrm>
    </dsp:sp>
    <dsp:sp modelId="{00CB9D3E-8641-4789-934D-A76A0EF6618E}">
      <dsp:nvSpPr>
        <dsp:cNvPr id="0" name=""/>
        <dsp:cNvSpPr/>
      </dsp:nvSpPr>
      <dsp:spPr>
        <a:xfrm rot="5400000">
          <a:off x="-134072" y="2459350"/>
          <a:ext cx="893818" cy="625672"/>
        </a:xfrm>
        <a:prstGeom prst="chevron">
          <a:avLst/>
        </a:prstGeom>
        <a:gradFill rotWithShape="0">
          <a:gsLst>
            <a:gs pos="50000">
              <a:srgbClr val="0070C0"/>
            </a:gs>
            <a:gs pos="100000">
              <a:schemeClr val="accent6">
                <a:shade val="50000"/>
                <a:hueOff val="-110188"/>
                <a:satOff val="4850"/>
                <a:lumOff val="301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110188"/>
              <a:satOff val="4850"/>
              <a:lumOff val="301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R</a:t>
          </a:r>
        </a:p>
      </dsp:txBody>
      <dsp:txXfrm rot="-5400000">
        <a:off x="1" y="2638113"/>
        <a:ext cx="625672" cy="268146"/>
      </dsp:txXfrm>
    </dsp:sp>
    <dsp:sp modelId="{75E85012-3B52-436E-BF29-A6117B60AC9A}">
      <dsp:nvSpPr>
        <dsp:cNvPr id="0" name=""/>
        <dsp:cNvSpPr/>
      </dsp:nvSpPr>
      <dsp:spPr>
        <a:xfrm rot="5400000">
          <a:off x="3575194" y="-624244"/>
          <a:ext cx="580981" cy="6480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-110188"/>
              <a:satOff val="4850"/>
              <a:lumOff val="301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j-lt"/>
              <a:ea typeface="+mn-ea"/>
              <a:cs typeface="+mn-cs"/>
            </a:rPr>
            <a:t>Realny, cel musi być możliwy do wykonania.</a:t>
          </a:r>
        </a:p>
      </dsp:txBody>
      <dsp:txXfrm rot="-5400000">
        <a:off x="625672" y="2353639"/>
        <a:ext cx="6451665" cy="524259"/>
      </dsp:txXfrm>
    </dsp:sp>
    <dsp:sp modelId="{639A7666-3390-4EC0-ABC7-0D32BB1189AD}">
      <dsp:nvSpPr>
        <dsp:cNvPr id="0" name=""/>
        <dsp:cNvSpPr/>
      </dsp:nvSpPr>
      <dsp:spPr>
        <a:xfrm rot="5400000">
          <a:off x="-134072" y="3231643"/>
          <a:ext cx="893818" cy="625672"/>
        </a:xfrm>
        <a:prstGeom prst="chevron">
          <a:avLst/>
        </a:prstGeom>
        <a:gradFill rotWithShape="0">
          <a:gsLst>
            <a:gs pos="50000">
              <a:srgbClr val="0070C0"/>
            </a:gs>
            <a:gs pos="100000">
              <a:schemeClr val="accent6">
                <a:shade val="50000"/>
                <a:hueOff val="-55094"/>
                <a:satOff val="2425"/>
                <a:lumOff val="15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55094"/>
              <a:satOff val="2425"/>
              <a:lumOff val="150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>
              <a:latin typeface="Calibri"/>
              <a:ea typeface="+mn-ea"/>
              <a:cs typeface="+mn-cs"/>
            </a:rPr>
            <a:t>T</a:t>
          </a:r>
        </a:p>
      </dsp:txBody>
      <dsp:txXfrm rot="-5400000">
        <a:off x="1" y="3410406"/>
        <a:ext cx="625672" cy="268146"/>
      </dsp:txXfrm>
    </dsp:sp>
    <dsp:sp modelId="{12D8FD5A-E369-4B88-8264-BDC4FFB4EBB0}">
      <dsp:nvSpPr>
        <dsp:cNvPr id="0" name=""/>
        <dsp:cNvSpPr/>
      </dsp:nvSpPr>
      <dsp:spPr>
        <a:xfrm rot="5400000">
          <a:off x="3575194" y="164550"/>
          <a:ext cx="580981" cy="6480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-55094"/>
              <a:satOff val="2425"/>
              <a:lumOff val="150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latin typeface="+mn-lt"/>
              <a:ea typeface="+mn-ea"/>
              <a:cs typeface="+mn-cs"/>
            </a:rPr>
            <a:t>Terminowy, cel musi posiadać termin wykonania.</a:t>
          </a:r>
        </a:p>
      </dsp:txBody>
      <dsp:txXfrm rot="-5400000">
        <a:off x="625672" y="3142434"/>
        <a:ext cx="6451665" cy="524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592E9-54FE-4AB6-9846-5DD97B4D562C}">
      <dsp:nvSpPr>
        <dsp:cNvPr id="0" name=""/>
        <dsp:cNvSpPr/>
      </dsp:nvSpPr>
      <dsp:spPr>
        <a:xfrm>
          <a:off x="2359" y="0"/>
          <a:ext cx="2435393" cy="135090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FORMULARZ SAMOOCENY</a:t>
          </a:r>
        </a:p>
      </dsp:txBody>
      <dsp:txXfrm>
        <a:off x="41926" y="39567"/>
        <a:ext cx="2356259" cy="1271767"/>
      </dsp:txXfrm>
    </dsp:sp>
    <dsp:sp modelId="{F3BC1D0F-E9FA-46F2-9203-7C4711069A56}">
      <dsp:nvSpPr>
        <dsp:cNvPr id="0" name=""/>
        <dsp:cNvSpPr/>
      </dsp:nvSpPr>
      <dsp:spPr>
        <a:xfrm>
          <a:off x="2681292" y="373461"/>
          <a:ext cx="516303" cy="603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500" kern="1200"/>
        </a:p>
      </dsp:txBody>
      <dsp:txXfrm>
        <a:off x="2681292" y="494256"/>
        <a:ext cx="361412" cy="362387"/>
      </dsp:txXfrm>
    </dsp:sp>
    <dsp:sp modelId="{BB6CE14B-814A-4A93-A02A-7F787EC39B7F}">
      <dsp:nvSpPr>
        <dsp:cNvPr id="0" name=""/>
        <dsp:cNvSpPr/>
      </dsp:nvSpPr>
      <dsp:spPr>
        <a:xfrm>
          <a:off x="3411909" y="0"/>
          <a:ext cx="2936816" cy="135090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j-lt"/>
              <a:ea typeface="+mn-ea"/>
              <a:cs typeface="+mn-cs"/>
            </a:rPr>
            <a:t>INFORMACJA DLA PRZEŁOŻONEGO</a:t>
          </a:r>
        </a:p>
      </dsp:txBody>
      <dsp:txXfrm>
        <a:off x="3451476" y="39567"/>
        <a:ext cx="2857682" cy="1271767"/>
      </dsp:txXfrm>
    </dsp:sp>
    <dsp:sp modelId="{683669BF-DB2C-457D-A887-039D55860F70}">
      <dsp:nvSpPr>
        <dsp:cNvPr id="0" name=""/>
        <dsp:cNvSpPr/>
      </dsp:nvSpPr>
      <dsp:spPr>
        <a:xfrm>
          <a:off x="6592265" y="373461"/>
          <a:ext cx="516303" cy="603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592265" y="494256"/>
        <a:ext cx="361412" cy="362387"/>
      </dsp:txXfrm>
    </dsp:sp>
    <dsp:sp modelId="{FC20A8D0-2D00-41CE-B3AF-DCF5B1989E0A}">
      <dsp:nvSpPr>
        <dsp:cNvPr id="0" name=""/>
        <dsp:cNvSpPr/>
      </dsp:nvSpPr>
      <dsp:spPr>
        <a:xfrm>
          <a:off x="7322883" y="0"/>
          <a:ext cx="2435393" cy="135090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70C0"/>
            </a:gs>
            <a:gs pos="10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+mj-lt"/>
              <a:ea typeface="+mn-ea"/>
              <a:cs typeface="+mn-cs"/>
            </a:rPr>
            <a:t>KALIBRACJA WYNIKÓW PRACY</a:t>
          </a:r>
        </a:p>
      </dsp:txBody>
      <dsp:txXfrm>
        <a:off x="7362450" y="39567"/>
        <a:ext cx="2356259" cy="1271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7735C-52F3-4707-9F7E-AF08D0F8B417}">
      <dsp:nvSpPr>
        <dsp:cNvPr id="0" name=""/>
        <dsp:cNvSpPr/>
      </dsp:nvSpPr>
      <dsp:spPr>
        <a:xfrm>
          <a:off x="7780726" y="3074119"/>
          <a:ext cx="2834744" cy="1718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8751"/>
              <a:satOff val="-252"/>
              <a:lumOff val="-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Umiejętność przewodzenia innym, chęci i zdolności skutecznego angażowania innych oraz wywierania na nich wpływu, aby wspólnie realizować cele.</a:t>
          </a:r>
        </a:p>
      </dsp:txBody>
      <dsp:txXfrm>
        <a:off x="8668901" y="3541518"/>
        <a:ext cx="1908817" cy="1213436"/>
      </dsp:txXfrm>
    </dsp:sp>
    <dsp:sp modelId="{37711835-EC8B-45F3-BCCE-AFA16F6ED739}">
      <dsp:nvSpPr>
        <dsp:cNvPr id="0" name=""/>
        <dsp:cNvSpPr/>
      </dsp:nvSpPr>
      <dsp:spPr>
        <a:xfrm>
          <a:off x="578569" y="2995842"/>
          <a:ext cx="2894753" cy="1875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13126"/>
              <a:satOff val="-378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 err="1"/>
            <a:t>Proaktywność</a:t>
          </a:r>
          <a:r>
            <a:rPr lang="pl-PL" sz="1000" kern="1200" dirty="0"/>
            <a:t> i otwartość do podejmowania konkretnych działań rozwojowych. Determinacja do rozwoju, odpowiedzialność za swój rozwój</a:t>
          </a:r>
          <a:r>
            <a:rPr lang="pl-PL" sz="1000" kern="1200" dirty="0">
              <a:latin typeface="Neue Haas Grotesk Text Pro"/>
            </a:rPr>
            <a:t> </a:t>
          </a:r>
          <a:r>
            <a:rPr lang="pl-PL" sz="1000" kern="1200" dirty="0"/>
            <a:t> i energię by pokonywać wyzwania, trudności i osiągać sukcesy.</a:t>
          </a:r>
        </a:p>
      </dsp:txBody>
      <dsp:txXfrm>
        <a:off x="619760" y="3505818"/>
        <a:ext cx="1943945" cy="1323975"/>
      </dsp:txXfrm>
    </dsp:sp>
    <dsp:sp modelId="{D959B473-514F-4D8F-9303-06421152BE43}">
      <dsp:nvSpPr>
        <dsp:cNvPr id="0" name=""/>
        <dsp:cNvSpPr/>
      </dsp:nvSpPr>
      <dsp:spPr>
        <a:xfrm>
          <a:off x="7670247" y="977343"/>
          <a:ext cx="2894753" cy="1875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4375"/>
              <a:satOff val="-126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Zdolność do uczenia się </a:t>
          </a:r>
          <a:br>
            <a:rPr lang="pl-PL" sz="1000" kern="1200" dirty="0">
              <a:latin typeface="Neue Haas Grotesk Text Pro"/>
            </a:rPr>
          </a:br>
          <a:r>
            <a:rPr lang="pl-PL" sz="1000" kern="1200" dirty="0"/>
            <a:t>i do szybkiego, efektywnego zastosowania nowo zdobytej wiedzy.</a:t>
          </a:r>
        </a:p>
      </dsp:txBody>
      <dsp:txXfrm>
        <a:off x="8579864" y="1018534"/>
        <a:ext cx="1943945" cy="1323975"/>
      </dsp:txXfrm>
    </dsp:sp>
    <dsp:sp modelId="{D8188580-CFEA-481C-93A5-7AE47D9A568E}">
      <dsp:nvSpPr>
        <dsp:cNvPr id="0" name=""/>
        <dsp:cNvSpPr/>
      </dsp:nvSpPr>
      <dsp:spPr>
        <a:xfrm>
          <a:off x="590090" y="977343"/>
          <a:ext cx="2894753" cy="1875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Umiejętność radzenia sobie </a:t>
          </a:r>
          <a:br>
            <a:rPr lang="pl-PL" sz="1000" kern="1200" dirty="0">
              <a:latin typeface="Neue Haas Grotesk Text Pro"/>
            </a:rPr>
          </a:br>
          <a:r>
            <a:rPr lang="pl-PL" sz="1000" kern="1200" dirty="0"/>
            <a:t>z zadaniami o większym poziomie złożoności, rosnącym poziomem niepewności, wieloznaczności zarówno obecnie </a:t>
          </a:r>
          <a:br>
            <a:rPr lang="pl-PL" sz="1000" kern="1200" dirty="0">
              <a:latin typeface="Neue Haas Grotesk Text Pro"/>
            </a:rPr>
          </a:br>
          <a:r>
            <a:rPr lang="pl-PL" sz="1000" kern="1200" dirty="0"/>
            <a:t>jak i w przyszłości.</a:t>
          </a:r>
        </a:p>
      </dsp:txBody>
      <dsp:txXfrm>
        <a:off x="631281" y="1018534"/>
        <a:ext cx="1943945" cy="1323975"/>
      </dsp:txXfrm>
    </dsp:sp>
    <dsp:sp modelId="{AF547826-AA25-4C6F-9777-AA9D112939AC}">
      <dsp:nvSpPr>
        <dsp:cNvPr id="0" name=""/>
        <dsp:cNvSpPr/>
      </dsp:nvSpPr>
      <dsp:spPr>
        <a:xfrm>
          <a:off x="2906900" y="334009"/>
          <a:ext cx="2537303" cy="2537303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Złożoność</a:t>
          </a:r>
        </a:p>
      </dsp:txBody>
      <dsp:txXfrm>
        <a:off x="3650059" y="1077168"/>
        <a:ext cx="1794144" cy="1794144"/>
      </dsp:txXfrm>
    </dsp:sp>
    <dsp:sp modelId="{F20863AD-04A4-4C8A-AA20-8C66E4325503}">
      <dsp:nvSpPr>
        <dsp:cNvPr id="0" name=""/>
        <dsp:cNvSpPr/>
      </dsp:nvSpPr>
      <dsp:spPr>
        <a:xfrm rot="5400000">
          <a:off x="5561401" y="334009"/>
          <a:ext cx="2537303" cy="2537303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Gotowość do uczenia się</a:t>
          </a:r>
        </a:p>
      </dsp:txBody>
      <dsp:txXfrm rot="-5400000">
        <a:off x="5561401" y="1077168"/>
        <a:ext cx="1794144" cy="1794144"/>
      </dsp:txXfrm>
    </dsp:sp>
    <dsp:sp modelId="{C9BEB30F-81EB-42B5-B5B1-10776B888F57}">
      <dsp:nvSpPr>
        <dsp:cNvPr id="0" name=""/>
        <dsp:cNvSpPr/>
      </dsp:nvSpPr>
      <dsp:spPr>
        <a:xfrm rot="10800000">
          <a:off x="5561401" y="2988510"/>
          <a:ext cx="2537303" cy="2537303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Przywództwo</a:t>
          </a:r>
        </a:p>
      </dsp:txBody>
      <dsp:txXfrm rot="10800000">
        <a:off x="5561401" y="2988510"/>
        <a:ext cx="1794144" cy="1794144"/>
      </dsp:txXfrm>
    </dsp:sp>
    <dsp:sp modelId="{88B43746-DD2C-4F8D-BDD6-B1117F19F678}">
      <dsp:nvSpPr>
        <dsp:cNvPr id="0" name=""/>
        <dsp:cNvSpPr/>
      </dsp:nvSpPr>
      <dsp:spPr>
        <a:xfrm rot="16200000">
          <a:off x="2906900" y="2988510"/>
          <a:ext cx="2537303" cy="2537303"/>
        </a:xfrm>
        <a:prstGeom prst="pieWedg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Motywacja wewnętrzna</a:t>
          </a:r>
        </a:p>
      </dsp:txBody>
      <dsp:txXfrm rot="5400000">
        <a:off x="3650059" y="2988510"/>
        <a:ext cx="1794144" cy="1794144"/>
      </dsp:txXfrm>
    </dsp:sp>
    <dsp:sp modelId="{A6D28EB1-3F7B-40DB-B258-CE14CD4F9B1B}">
      <dsp:nvSpPr>
        <dsp:cNvPr id="0" name=""/>
        <dsp:cNvSpPr/>
      </dsp:nvSpPr>
      <dsp:spPr>
        <a:xfrm>
          <a:off x="5064781" y="2402527"/>
          <a:ext cx="876043" cy="76177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9FFF-56C9-4418-B8CA-A20F26097B11}">
      <dsp:nvSpPr>
        <dsp:cNvPr id="0" name=""/>
        <dsp:cNvSpPr/>
      </dsp:nvSpPr>
      <dsp:spPr>
        <a:xfrm rot="10800000">
          <a:off x="5064781" y="2695519"/>
          <a:ext cx="876043" cy="761777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16C1E-DCF6-4850-A6F6-87E8495C2C48}">
      <dsp:nvSpPr>
        <dsp:cNvPr id="0" name=""/>
        <dsp:cNvSpPr/>
      </dsp:nvSpPr>
      <dsp:spPr>
        <a:xfrm>
          <a:off x="4357718" y="669308"/>
          <a:ext cx="1618797" cy="28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74"/>
              </a:lnTo>
              <a:lnTo>
                <a:pt x="1618797" y="140474"/>
              </a:lnTo>
              <a:lnTo>
                <a:pt x="1618797" y="28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B54F-B33A-4750-81C6-D711C0FEB128}">
      <dsp:nvSpPr>
        <dsp:cNvPr id="0" name=""/>
        <dsp:cNvSpPr/>
      </dsp:nvSpPr>
      <dsp:spPr>
        <a:xfrm>
          <a:off x="4311998" y="669308"/>
          <a:ext cx="91440" cy="280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B10D1-6092-448D-B477-54A1D28E71BD}">
      <dsp:nvSpPr>
        <dsp:cNvPr id="0" name=""/>
        <dsp:cNvSpPr/>
      </dsp:nvSpPr>
      <dsp:spPr>
        <a:xfrm>
          <a:off x="2738920" y="669308"/>
          <a:ext cx="1618797" cy="280948"/>
        </a:xfrm>
        <a:custGeom>
          <a:avLst/>
          <a:gdLst/>
          <a:ahLst/>
          <a:cxnLst/>
          <a:rect l="0" t="0" r="0" b="0"/>
          <a:pathLst>
            <a:path>
              <a:moveTo>
                <a:pt x="1618797" y="0"/>
              </a:moveTo>
              <a:lnTo>
                <a:pt x="1618797" y="140474"/>
              </a:lnTo>
              <a:lnTo>
                <a:pt x="0" y="140474"/>
              </a:lnTo>
              <a:lnTo>
                <a:pt x="0" y="280948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95A8A-C643-4CAB-9196-C936AC36020C}">
      <dsp:nvSpPr>
        <dsp:cNvPr id="0" name=""/>
        <dsp:cNvSpPr/>
      </dsp:nvSpPr>
      <dsp:spPr>
        <a:xfrm>
          <a:off x="3270889" y="383"/>
          <a:ext cx="2173657" cy="668924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Kierownik Działu technicznego</a:t>
          </a:r>
          <a:endParaRPr lang="en-US" sz="1400" b="1" kern="12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270889" y="383"/>
        <a:ext cx="2173657" cy="668924"/>
      </dsp:txXfrm>
    </dsp:sp>
    <dsp:sp modelId="{81BECA81-3780-447D-880C-DADDA5924E1C}">
      <dsp:nvSpPr>
        <dsp:cNvPr id="0" name=""/>
        <dsp:cNvSpPr/>
      </dsp:nvSpPr>
      <dsp:spPr>
        <a:xfrm>
          <a:off x="2069995" y="950256"/>
          <a:ext cx="1337849" cy="90674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 kern="12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069995" y="950256"/>
        <a:ext cx="1337849" cy="906747"/>
      </dsp:txXfrm>
    </dsp:sp>
    <dsp:sp modelId="{09AEDCE9-D1A4-4A37-B06A-99E155E26D24}">
      <dsp:nvSpPr>
        <dsp:cNvPr id="0" name=""/>
        <dsp:cNvSpPr/>
      </dsp:nvSpPr>
      <dsp:spPr>
        <a:xfrm>
          <a:off x="3688793" y="950256"/>
          <a:ext cx="1337849" cy="90674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 kern="12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688793" y="950256"/>
        <a:ext cx="1337849" cy="906747"/>
      </dsp:txXfrm>
    </dsp:sp>
    <dsp:sp modelId="{E86D5BD4-973A-4026-93C1-7F64E7850A57}">
      <dsp:nvSpPr>
        <dsp:cNvPr id="0" name=""/>
        <dsp:cNvSpPr/>
      </dsp:nvSpPr>
      <dsp:spPr>
        <a:xfrm>
          <a:off x="5307590" y="950256"/>
          <a:ext cx="1337849" cy="906747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Kluczowe stanowiska z danego działu</a:t>
          </a:r>
          <a:endParaRPr lang="de-DE" sz="1200" b="1" kern="120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5307590" y="950256"/>
        <a:ext cx="1337849" cy="90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5ED4-3C9B-4291-A4FF-76A8336D813A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6FA9-7420-4E6C-B10E-3F212FB26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98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7ABEF-5639-47B9-8544-EA23C1A8888D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03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7ABEF-5639-47B9-8544-EA23C1A8888D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1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+ dodać opis realizacji celów np. SMART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7ABEF-5639-47B9-8544-EA23C1A8888D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68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Redukcja </a:t>
            </a:r>
            <a:r>
              <a:rPr lang="pl-PL" dirty="0" err="1"/>
              <a:t>emnergi</a:t>
            </a:r>
            <a:r>
              <a:rPr lang="pl-PL" dirty="0"/>
              <a:t> o 15% w ciągu roku poprzez działania… </a:t>
            </a:r>
          </a:p>
          <a:p>
            <a:endParaRPr lang="pl-PL" dirty="0"/>
          </a:p>
          <a:p>
            <a:r>
              <a:rPr lang="pl-PL" dirty="0"/>
              <a:t>W ciągu najbliższych dwóch miesięcy przeprowadzać bardziej efektywne spotkania, wdrażając jasne porządki obrad i limity czasowe, zapewniając skupienie i zaangażowanie zespołu.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E6FA9-7420-4E6C-B10E-3F212FB2618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35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E6FA9-7420-4E6C-B10E-3F212FB2618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91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7ABEF-5639-47B9-8544-EA23C1A8888D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96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E6FA9-7420-4E6C-B10E-3F212FB2618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17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e5f058eb48_0_1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e5f058eb48_0_1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84895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9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225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0" i="0" baseline="0">
              <a:latin typeface="Yu Gothic Light" panose="020B0300000000000000" pitchFamily="34" charset="-128"/>
              <a:ea typeface="+mj-ea"/>
              <a:cs typeface="+mj-cs"/>
              <a:sym typeface="Yu Gothic Light" panose="020B0300000000000000" pitchFamily="34" charset="-128"/>
            </a:endParaRPr>
          </a:p>
        </p:txBody>
      </p:sp>
      <p:cxnSp>
        <p:nvCxnSpPr>
          <p:cNvPr id="10" name="Gerader Verbinder 9"/>
          <p:cNvCxnSpPr/>
          <p:nvPr userDrawn="1"/>
        </p:nvCxnSpPr>
        <p:spPr bwMode="gray">
          <a:xfrm>
            <a:off x="0" y="675822"/>
            <a:ext cx="39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Development Approach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en-US" noProof="0"/>
              <a:t>Page </a:t>
            </a:r>
            <a:fld id="{C0069AEE-D70F-4F66-B615-13FB9818742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D41AC9-4AD8-424B-80CA-CEDE087B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99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5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6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emf"/><Relationship Id="rId9" Type="http://schemas.microsoft.com/office/2007/relationships/diagramDrawing" Target="../diagrams/drawin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cid:26B08753-D4E6-479C-A760-0788B20DBC0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8FC14-535A-58B8-DADF-DC4CDEC4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3437792"/>
            <a:ext cx="9958754" cy="1601389"/>
          </a:xfrm>
        </p:spPr>
        <p:txBody>
          <a:bodyPr anchor="t">
            <a:noAutofit/>
          </a:bodyPr>
          <a:lstStyle/>
          <a:p>
            <a:r>
              <a:rPr lang="pl-PL" sz="6000"/>
              <a:t>Performance Management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78681A-B54C-A27F-8CBB-63C7C4482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" y="5671366"/>
            <a:ext cx="10591306" cy="1017659"/>
          </a:xfrm>
        </p:spPr>
        <p:txBody>
          <a:bodyPr anchor="b">
            <a:normAutofit/>
          </a:bodyPr>
          <a:lstStyle/>
          <a:p>
            <a:r>
              <a:rPr lang="pl-PL" dirty="0"/>
              <a:t>HR 2024</a:t>
            </a:r>
          </a:p>
        </p:txBody>
      </p:sp>
      <p:pic>
        <p:nvPicPr>
          <p:cNvPr id="4" name="Picture 3" descr="Kolory jasnopastelowy gradientu w widoku z góry">
            <a:extLst>
              <a:ext uri="{FF2B5EF4-FFF2-40B4-BE49-F238E27FC236}">
                <a16:creationId xmlns:a16="http://schemas.microsoft.com/office/drawing/2014/main" id="{A2768D92-36C3-7195-5278-9B7C45CF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6427" b="27469"/>
          <a:stretch/>
        </p:blipFill>
        <p:spPr>
          <a:xfrm>
            <a:off x="20" y="-32761"/>
            <a:ext cx="12191979" cy="2938188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C35579-CC3D-59F7-64CA-67281C72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4620" y="6062472"/>
            <a:ext cx="4433560" cy="710629"/>
          </a:xfrm>
        </p:spPr>
        <p:txBody>
          <a:bodyPr/>
          <a:lstStyle/>
          <a:p>
            <a:pPr algn="r"/>
            <a:r>
              <a:rPr lang="pl-PL" dirty="0"/>
              <a:t>Nr dokumentu: S02_P14v1 </a:t>
            </a:r>
          </a:p>
          <a:p>
            <a:pPr algn="r"/>
            <a:r>
              <a:rPr lang="pl-PL" dirty="0"/>
              <a:t>Data wydania: 2024-05-07</a:t>
            </a:r>
          </a:p>
          <a:p>
            <a:pPr algn="r"/>
            <a:r>
              <a:rPr lang="pl-PL" dirty="0"/>
              <a:t>Sporządził: A. Peters-Siekierska</a:t>
            </a:r>
          </a:p>
          <a:p>
            <a:pPr algn="r"/>
            <a:r>
              <a:rPr lang="pl-PL" dirty="0"/>
              <a:t>Zatwierdził: R. Hołyński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82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F5727-CCF8-74F5-7467-52A5E9EE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68000"/>
            <a:ext cx="9972000" cy="75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-PL" sz="3600" b="1" kern="1200"/>
              <a:t>Kalibracja wyników </a:t>
            </a:r>
            <a:r>
              <a:rPr lang="pl-PL" sz="3300" b="1" kern="1200"/>
              <a:t>pracy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535E44-96BF-7FE2-4160-C4294432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889" y="6520264"/>
            <a:ext cx="92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94391D8-BAAB-43BD-A4AB-5999C90F280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FD63B22-7A68-C769-B45E-6C368CFE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89" y="1252071"/>
            <a:ext cx="10956925" cy="347120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l-PL" sz="1300"/>
              <a:t>Spotkania kalibracyjne to spotkania, podczas których przełożony prezentuje ocenę ogólną swoich pracowników i omawia ją wraz z innymi menedżerami. Kluczem jest dobór omawianych pracowników do grup kalibracyjnych, tj. o podobnych kompetencjach wymaganych na stanowisku.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1300"/>
              <a:t>Zespół dokonujący kalibracji uzgadnia jeden standard oceniania pracowników, porównuje wyniki, uzgadnia pożądany poziom ocen dla obserwowanych zachowań;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1300"/>
              <a:t>Dzięki kalibracji wszyscy uczestnicy procesu posługują się podobnymi kryteriami ocen.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1300"/>
              <a:t>Minimalna grupa osób kalibrowanych to 6 osób, max 15 . Grupy kalibracyjne są przygotowane przez dział HR.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1300"/>
              <a:t>Oceny pracownicze uzgodnione na spotkaniach kalibracyjnych w danych grupach kalibracyjnych są ostateczne, nie mogą ulec zmianie. W spornych dyskusjach ostateczny głos należy do HRM.</a:t>
            </a:r>
            <a:endParaRPr lang="en-US" sz="1300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BB4BC7A9-38B2-81E1-BE37-FD9A9EEA7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002331"/>
              </p:ext>
            </p:extLst>
          </p:nvPr>
        </p:nvGraphicFramePr>
        <p:xfrm>
          <a:off x="479537" y="4873374"/>
          <a:ext cx="109569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106162" imgH="1790569" progId="Excel.Sheet.12">
                  <p:embed/>
                </p:oleObj>
              </mc:Choice>
              <mc:Fallback>
                <p:oleObj name="Worksheet" r:id="rId3" imgW="11106162" imgH="1790569" progId="Excel.Sheet.12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BB4BC7A9-38B2-81E1-BE37-FD9A9EEA7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537" y="4873374"/>
                        <a:ext cx="10956925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81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F1933-FA2F-6121-584F-382EC5CA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68000"/>
            <a:ext cx="10044000" cy="75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l-PL" sz="3200" b="1"/>
              <a:t>Rozmowa z pracownikiem, tj. ocena pracownicza</a:t>
            </a:r>
            <a:endParaRPr lang="pl-PL" sz="320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DD6F061-5368-AD10-DDDA-71DA490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795" y="885115"/>
            <a:ext cx="10773123" cy="5972885"/>
          </a:xfrm>
        </p:spPr>
        <p:txBody>
          <a:bodyPr vert="horz" lIns="91440" tIns="45720" rIns="91440" bIns="45720" rtlCol="0">
            <a:noAutofit/>
          </a:bodyPr>
          <a:lstStyle/>
          <a:p>
            <a:pPr marL="87313" indent="-87313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Wprowadź pracownika w cel spotkania, przedstaw przebieg, uzgodnij oczekiwane zachowania.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 Dowiedz się, jak pracownik ocenia stopień realizacji celu.</a:t>
            </a:r>
          </a:p>
          <a:p>
            <a:pPr marL="627063" indent="-252000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Powiedz, jak ty widzisz sytuację, jak ją oceniasz. Doceń pracownika za sukcesy, w przypadku porażek udziel mu konstruktywnej krytyki.</a:t>
            </a:r>
          </a:p>
          <a:p>
            <a:pPr marL="627063" indent="-252000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Przedstaw ocenę realizacji celów dokonanej przez osoby, które współpracowały z pracownikiem (* w przypadku gdy odbyła się kalibracja pracownika).</a:t>
            </a:r>
          </a:p>
          <a:p>
            <a:pPr marL="627063" indent="-252000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Dokonaj oceny realizacji celów (dostosuj się stylem do potencjału pracownika).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 Przedstaw kontekst celu proponowanego na nowy okres - wyjaśnij, dlaczego cel jest ważny.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Przedstaw cel, sprecyzuj mierniki, poziom realizacji, metody oceny, określ czas realizacji.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Określ, kto jest odpowiedzialny (w przypadku celów wspólnych i wspierających).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Omów sposób osiągania celów (dostosuj się do potencjału pracownika).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Sprawdź poziom postrzeganej trudności i zasobów (miernik celów).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Zadbaj o narzędzia do realizacji celów i zasoby (metody, rozwiązania.)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Uzgodnij plan działań w tym proces monitorowania.</a:t>
            </a:r>
          </a:p>
          <a:p>
            <a:pPr marL="627063" indent="-269875" eaLnBrk="1" hangingPunct="1">
              <a:lnSpc>
                <a:spcPct val="17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pl-PL" altLang="pl-PL" sz="12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Wzmocnij pracownika w realizacji celu.</a:t>
            </a:r>
            <a:endParaRPr lang="pl-PL" altLang="pl-PL" sz="120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4. Dokonaj oceny zasad zarządzania i współpracy (odnieś ocenę zarówno do przeszłości jak i mając na uwadze wykorzystanie zasad i kompetencji do realizacji nowych celów).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5. Przedstaw uwagi osób, które miały wpływ na ocenę.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 Przyjmij wszelkie uwagi oceniającego.</a:t>
            </a:r>
          </a:p>
          <a:p>
            <a:pPr>
              <a:lnSpc>
                <a:spcPct val="17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pl-PL" altLang="pl-PL" sz="12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7. Dokonaj formalności podsumowujących.</a:t>
            </a:r>
            <a:endParaRPr 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99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60"/>
          <p:cNvPicPr preferRelativeResize="0"/>
          <p:nvPr/>
        </p:nvPicPr>
        <p:blipFill rotWithShape="1">
          <a:blip r:embed="rId3">
            <a:alphaModFix/>
          </a:blip>
          <a:srcRect r="37245"/>
          <a:stretch/>
        </p:blipFill>
        <p:spPr>
          <a:xfrm>
            <a:off x="12146280" y="0"/>
            <a:ext cx="4571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0"/>
          <p:cNvSpPr txBox="1">
            <a:spLocks noGrp="1"/>
          </p:cNvSpPr>
          <p:nvPr>
            <p:ph type="sldNum" idx="12"/>
          </p:nvPr>
        </p:nvSpPr>
        <p:spPr>
          <a:xfrm>
            <a:off x="8262052" y="575284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fld id="{00000000-1234-1234-1234-123412341234}" type="slidenum">
              <a:rPr lang="pl"/>
              <a:pPr/>
              <a:t>12</a:t>
            </a:fld>
            <a:endParaRPr/>
          </a:p>
        </p:txBody>
      </p:sp>
      <p:sp>
        <p:nvSpPr>
          <p:cNvPr id="799" name="Google Shape;799;p60"/>
          <p:cNvSpPr txBox="1"/>
          <p:nvPr/>
        </p:nvSpPr>
        <p:spPr>
          <a:xfrm>
            <a:off x="828000" y="468000"/>
            <a:ext cx="99624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" sz="3600" b="1">
                <a:latin typeface="+mj-lt"/>
                <a:ea typeface="+mj-ea"/>
                <a:cs typeface="+mj-cs"/>
                <a:sym typeface="Barlow"/>
              </a:rPr>
              <a:t>Kalendarz procesów HR</a:t>
            </a:r>
            <a:endParaRPr sz="3600" b="1">
              <a:latin typeface="+mj-lt"/>
              <a:ea typeface="+mj-ea"/>
              <a:cs typeface="+mj-cs"/>
              <a:sym typeface="Barlow"/>
            </a:endParaRPr>
          </a:p>
        </p:txBody>
      </p:sp>
      <p:sp>
        <p:nvSpPr>
          <p:cNvPr id="800" name="Google Shape;800;p60"/>
          <p:cNvSpPr/>
          <p:nvPr/>
        </p:nvSpPr>
        <p:spPr>
          <a:xfrm>
            <a:off x="226403" y="3245161"/>
            <a:ext cx="11603501" cy="64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73B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200"/>
          </a:p>
        </p:txBody>
      </p:sp>
      <p:sp>
        <p:nvSpPr>
          <p:cNvPr id="801" name="Google Shape;801;p60"/>
          <p:cNvSpPr/>
          <p:nvPr/>
        </p:nvSpPr>
        <p:spPr>
          <a:xfrm>
            <a:off x="1886524" y="4492257"/>
            <a:ext cx="1240723" cy="1034748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"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Ustalenie  celów  na dany rok (I-III)</a:t>
            </a:r>
            <a:endParaRPr sz="11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3" name="Google Shape;803;p60"/>
          <p:cNvSpPr txBox="1"/>
          <p:nvPr/>
        </p:nvSpPr>
        <p:spPr>
          <a:xfrm>
            <a:off x="1311891" y="2985152"/>
            <a:ext cx="1243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STYCZEŃ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4" name="Google Shape;804;p60"/>
          <p:cNvSpPr txBox="1"/>
          <p:nvPr/>
        </p:nvSpPr>
        <p:spPr>
          <a:xfrm>
            <a:off x="2076152" y="3629225"/>
            <a:ext cx="1243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LUTY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5" name="Google Shape;805;p60"/>
          <p:cNvSpPr txBox="1"/>
          <p:nvPr/>
        </p:nvSpPr>
        <p:spPr>
          <a:xfrm>
            <a:off x="2725833" y="2969505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MARZEC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6" name="Google Shape;806;p60"/>
          <p:cNvSpPr txBox="1"/>
          <p:nvPr/>
        </p:nvSpPr>
        <p:spPr>
          <a:xfrm>
            <a:off x="3910694" y="3629225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KWIECIEŃ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7" name="Google Shape;807;p60"/>
          <p:cNvSpPr txBox="1"/>
          <p:nvPr/>
        </p:nvSpPr>
        <p:spPr>
          <a:xfrm>
            <a:off x="4576974" y="2927547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MAJ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8" name="Google Shape;808;p60"/>
          <p:cNvSpPr txBox="1"/>
          <p:nvPr/>
        </p:nvSpPr>
        <p:spPr>
          <a:xfrm>
            <a:off x="144608" y="3352227"/>
            <a:ext cx="1497472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MIESIĄC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9" name="Google Shape;809;p60"/>
          <p:cNvSpPr txBox="1"/>
          <p:nvPr/>
        </p:nvSpPr>
        <p:spPr>
          <a:xfrm>
            <a:off x="12517" y="4643529"/>
            <a:ext cx="1243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ETAP: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0" name="Google Shape;810;p60"/>
          <p:cNvSpPr/>
          <p:nvPr/>
        </p:nvSpPr>
        <p:spPr>
          <a:xfrm>
            <a:off x="8811108" y="922555"/>
            <a:ext cx="1337932" cy="917600"/>
          </a:xfrm>
          <a:prstGeom prst="roundRect">
            <a:avLst>
              <a:gd name="adj" fmla="val 16667"/>
            </a:avLst>
          </a:prstGeom>
          <a:solidFill>
            <a:srgbClr val="ED8B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TALENT MANAGEMENT</a:t>
            </a: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3" name="Google Shape;813;p60"/>
          <p:cNvSpPr txBox="1"/>
          <p:nvPr/>
        </p:nvSpPr>
        <p:spPr>
          <a:xfrm>
            <a:off x="1758634" y="2395711"/>
            <a:ext cx="2000795" cy="33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" sz="1467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Q1</a:t>
            </a:r>
            <a:endParaRPr/>
          </a:p>
        </p:txBody>
      </p:sp>
      <p:sp>
        <p:nvSpPr>
          <p:cNvPr id="814" name="Google Shape;814;p60"/>
          <p:cNvSpPr txBox="1"/>
          <p:nvPr/>
        </p:nvSpPr>
        <p:spPr>
          <a:xfrm>
            <a:off x="4556608" y="2395711"/>
            <a:ext cx="1815482" cy="33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67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Q2</a:t>
            </a:r>
            <a:endParaRPr sz="1467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Google Shape;807;p60">
            <a:extLst>
              <a:ext uri="{FF2B5EF4-FFF2-40B4-BE49-F238E27FC236}">
                <a16:creationId xmlns:a16="http://schemas.microsoft.com/office/drawing/2014/main" id="{22A585AA-CC86-3323-5115-AFFC849A25D8}"/>
              </a:ext>
            </a:extLst>
          </p:cNvPr>
          <p:cNvSpPr txBox="1"/>
          <p:nvPr/>
        </p:nvSpPr>
        <p:spPr>
          <a:xfrm>
            <a:off x="5433546" y="3664888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CZERWIEC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Google Shape;807;p60">
            <a:extLst>
              <a:ext uri="{FF2B5EF4-FFF2-40B4-BE49-F238E27FC236}">
                <a16:creationId xmlns:a16="http://schemas.microsoft.com/office/drawing/2014/main" id="{0245A8E6-9FFB-A6AB-1FD0-1AB0F41D873F}"/>
              </a:ext>
            </a:extLst>
          </p:cNvPr>
          <p:cNvSpPr txBox="1"/>
          <p:nvPr/>
        </p:nvSpPr>
        <p:spPr>
          <a:xfrm>
            <a:off x="6573744" y="2954353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LIPIEC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Google Shape;803;p60">
            <a:extLst>
              <a:ext uri="{FF2B5EF4-FFF2-40B4-BE49-F238E27FC236}">
                <a16:creationId xmlns:a16="http://schemas.microsoft.com/office/drawing/2014/main" id="{8C89CA67-5D97-265D-66A6-881CAEDDA827}"/>
              </a:ext>
            </a:extLst>
          </p:cNvPr>
          <p:cNvSpPr txBox="1"/>
          <p:nvPr/>
        </p:nvSpPr>
        <p:spPr>
          <a:xfrm>
            <a:off x="7130366" y="3723700"/>
            <a:ext cx="1243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SIERPIEŃ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" name="Google Shape;804;p60">
            <a:extLst>
              <a:ext uri="{FF2B5EF4-FFF2-40B4-BE49-F238E27FC236}">
                <a16:creationId xmlns:a16="http://schemas.microsoft.com/office/drawing/2014/main" id="{319F6393-D7C9-C404-4ECF-D1A84ADAD44B}"/>
              </a:ext>
            </a:extLst>
          </p:cNvPr>
          <p:cNvSpPr txBox="1"/>
          <p:nvPr/>
        </p:nvSpPr>
        <p:spPr>
          <a:xfrm>
            <a:off x="8034034" y="2972295"/>
            <a:ext cx="12436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WRZESIEŃ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805;p60">
            <a:extLst>
              <a:ext uri="{FF2B5EF4-FFF2-40B4-BE49-F238E27FC236}">
                <a16:creationId xmlns:a16="http://schemas.microsoft.com/office/drawing/2014/main" id="{47E2DC29-44E5-0227-2329-CBC3B1316B0E}"/>
              </a:ext>
            </a:extLst>
          </p:cNvPr>
          <p:cNvSpPr txBox="1"/>
          <p:nvPr/>
        </p:nvSpPr>
        <p:spPr>
          <a:xfrm>
            <a:off x="8958384" y="3766099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PAŹDZIERNIK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Google Shape;806;p60">
            <a:extLst>
              <a:ext uri="{FF2B5EF4-FFF2-40B4-BE49-F238E27FC236}">
                <a16:creationId xmlns:a16="http://schemas.microsoft.com/office/drawing/2014/main" id="{76212D2C-639D-A4EC-F747-81A6772BB4BE}"/>
              </a:ext>
            </a:extLst>
          </p:cNvPr>
          <p:cNvSpPr txBox="1"/>
          <p:nvPr/>
        </p:nvSpPr>
        <p:spPr>
          <a:xfrm>
            <a:off x="9594010" y="2945302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LISTOPAD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807;p60">
            <a:extLst>
              <a:ext uri="{FF2B5EF4-FFF2-40B4-BE49-F238E27FC236}">
                <a16:creationId xmlns:a16="http://schemas.microsoft.com/office/drawing/2014/main" id="{66771C1D-298C-7CED-3D93-AB8EE3EB7E63}"/>
              </a:ext>
            </a:extLst>
          </p:cNvPr>
          <p:cNvSpPr txBox="1"/>
          <p:nvPr/>
        </p:nvSpPr>
        <p:spPr>
          <a:xfrm>
            <a:off x="10307052" y="3766099"/>
            <a:ext cx="13964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pl" sz="1333" b="1">
                <a:solidFill>
                  <a:srgbClr val="081687"/>
                </a:solidFill>
                <a:latin typeface="Barlow"/>
                <a:ea typeface="Barlow"/>
                <a:cs typeface="Barlow"/>
                <a:sym typeface="Barlow"/>
              </a:rPr>
              <a:t>GRUDZIEŃ</a:t>
            </a:r>
            <a:endParaRPr sz="1333" b="1">
              <a:solidFill>
                <a:srgbClr val="08168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" name="Google Shape;814;p60">
            <a:extLst>
              <a:ext uri="{FF2B5EF4-FFF2-40B4-BE49-F238E27FC236}">
                <a16:creationId xmlns:a16="http://schemas.microsoft.com/office/drawing/2014/main" id="{3D1FF014-E6BA-63CE-A973-22FDC08E6357}"/>
              </a:ext>
            </a:extLst>
          </p:cNvPr>
          <p:cNvSpPr txBox="1"/>
          <p:nvPr/>
        </p:nvSpPr>
        <p:spPr>
          <a:xfrm>
            <a:off x="7094601" y="2395711"/>
            <a:ext cx="1716507" cy="33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67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Q3</a:t>
            </a:r>
            <a:endParaRPr sz="1467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Google Shape;814;p60">
            <a:extLst>
              <a:ext uri="{FF2B5EF4-FFF2-40B4-BE49-F238E27FC236}">
                <a16:creationId xmlns:a16="http://schemas.microsoft.com/office/drawing/2014/main" id="{AA1B9952-60CB-6861-50F3-B90B783EFF7B}"/>
              </a:ext>
            </a:extLst>
          </p:cNvPr>
          <p:cNvSpPr txBox="1"/>
          <p:nvPr/>
        </p:nvSpPr>
        <p:spPr>
          <a:xfrm>
            <a:off x="9458543" y="2401929"/>
            <a:ext cx="1957655" cy="33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67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Q4</a:t>
            </a:r>
            <a:endParaRPr sz="1467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Google Shape;801;p60">
            <a:extLst>
              <a:ext uri="{FF2B5EF4-FFF2-40B4-BE49-F238E27FC236}">
                <a16:creationId xmlns:a16="http://schemas.microsoft.com/office/drawing/2014/main" id="{CA20CCE2-3960-A4CA-D209-31B280C46B55}"/>
              </a:ext>
            </a:extLst>
          </p:cNvPr>
          <p:cNvSpPr/>
          <p:nvPr/>
        </p:nvSpPr>
        <p:spPr>
          <a:xfrm>
            <a:off x="1037195" y="5688400"/>
            <a:ext cx="1355262" cy="969142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"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Kalibracja wyników pracy za poprzedni rok  (I-II)</a:t>
            </a:r>
            <a:endParaRPr sz="11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Google Shape;801;p60">
            <a:extLst>
              <a:ext uri="{FF2B5EF4-FFF2-40B4-BE49-F238E27FC236}">
                <a16:creationId xmlns:a16="http://schemas.microsoft.com/office/drawing/2014/main" id="{61C5EF9D-437E-DDE0-184F-DD48070D6CFC}"/>
              </a:ext>
            </a:extLst>
          </p:cNvPr>
          <p:cNvSpPr/>
          <p:nvPr/>
        </p:nvSpPr>
        <p:spPr>
          <a:xfrm>
            <a:off x="2627945" y="5673006"/>
            <a:ext cx="1546793" cy="984536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Rozmowa roczna z </a:t>
            </a:r>
            <a:r>
              <a:rPr lang="pl-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pracownik</a:t>
            </a:r>
            <a:r>
              <a:rPr lang="pl" sz="1100" b="1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iem</a:t>
            </a: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podsumowująca miniony rok  (</a:t>
            </a:r>
            <a:r>
              <a:rPr lang="pl-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II</a:t>
            </a: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-IV),</a:t>
            </a:r>
            <a:endParaRPr lang="pl" sz="1100" b="1" dirty="0">
              <a:solidFill>
                <a:srgbClr val="FFFFFF"/>
              </a:solidFill>
              <a:latin typeface="Barlow"/>
              <a:ea typeface="Barlow"/>
              <a:cs typeface="Barlow"/>
            </a:endParaRPr>
          </a:p>
        </p:txBody>
      </p:sp>
      <p:sp>
        <p:nvSpPr>
          <p:cNvPr id="13" name="Google Shape;801;p60">
            <a:extLst>
              <a:ext uri="{FF2B5EF4-FFF2-40B4-BE49-F238E27FC236}">
                <a16:creationId xmlns:a16="http://schemas.microsoft.com/office/drawing/2014/main" id="{64EEF978-39B9-EE2C-3010-657E1BC5A7D1}"/>
              </a:ext>
            </a:extLst>
          </p:cNvPr>
          <p:cNvSpPr/>
          <p:nvPr/>
        </p:nvSpPr>
        <p:spPr>
          <a:xfrm>
            <a:off x="7291852" y="922555"/>
            <a:ext cx="1337932" cy="917600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"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PERFORMACE MANAGEMENT</a:t>
            </a:r>
            <a:endParaRPr sz="11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" name="Google Shape;801;p60">
            <a:extLst>
              <a:ext uri="{FF2B5EF4-FFF2-40B4-BE49-F238E27FC236}">
                <a16:creationId xmlns:a16="http://schemas.microsoft.com/office/drawing/2014/main" id="{1464D5E7-DC73-DE6C-537C-139A176645B1}"/>
              </a:ext>
            </a:extLst>
          </p:cNvPr>
          <p:cNvSpPr/>
          <p:nvPr/>
        </p:nvSpPr>
        <p:spPr>
          <a:xfrm>
            <a:off x="4174738" y="4439141"/>
            <a:ext cx="1337932" cy="1087864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Kalibracja potencjału oraz wyznaczanie statusu talentu  (IV-V)</a:t>
            </a:r>
            <a:endParaRPr sz="11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" name="Google Shape;810;p60">
            <a:extLst>
              <a:ext uri="{FF2B5EF4-FFF2-40B4-BE49-F238E27FC236}">
                <a16:creationId xmlns:a16="http://schemas.microsoft.com/office/drawing/2014/main" id="{2ACA4522-16A8-5203-D131-36FA82DF2817}"/>
              </a:ext>
            </a:extLst>
          </p:cNvPr>
          <p:cNvSpPr/>
          <p:nvPr/>
        </p:nvSpPr>
        <p:spPr>
          <a:xfrm>
            <a:off x="10354784" y="880848"/>
            <a:ext cx="1475119" cy="917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DEVELOPMENT</a:t>
            </a: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" name="Google Shape;801;p60">
            <a:extLst>
              <a:ext uri="{FF2B5EF4-FFF2-40B4-BE49-F238E27FC236}">
                <a16:creationId xmlns:a16="http://schemas.microsoft.com/office/drawing/2014/main" id="{15B31012-B799-3043-8E75-4E521723240D}"/>
              </a:ext>
            </a:extLst>
          </p:cNvPr>
          <p:cNvSpPr/>
          <p:nvPr/>
        </p:nvSpPr>
        <p:spPr>
          <a:xfrm>
            <a:off x="5021782" y="5584897"/>
            <a:ext cx="1414312" cy="107899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-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Rozmowa o rozwoju </a:t>
            </a: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(Vi-</a:t>
            </a:r>
            <a:r>
              <a:rPr lang="pl" sz="1100" b="1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VIi</a:t>
            </a: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endParaRPr sz="11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" name="Google Shape;801;p60">
            <a:extLst>
              <a:ext uri="{FF2B5EF4-FFF2-40B4-BE49-F238E27FC236}">
                <a16:creationId xmlns:a16="http://schemas.microsoft.com/office/drawing/2014/main" id="{4E037B76-6B03-BC82-A04E-03241898856B}"/>
              </a:ext>
            </a:extLst>
          </p:cNvPr>
          <p:cNvSpPr/>
          <p:nvPr/>
        </p:nvSpPr>
        <p:spPr>
          <a:xfrm>
            <a:off x="5817107" y="4448010"/>
            <a:ext cx="1414312" cy="107899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" sz="11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Planowanie sukcesji (V-Vi)</a:t>
            </a:r>
            <a:endParaRPr sz="11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Google Shape;801;p60">
            <a:extLst>
              <a:ext uri="{FF2B5EF4-FFF2-40B4-BE49-F238E27FC236}">
                <a16:creationId xmlns:a16="http://schemas.microsoft.com/office/drawing/2014/main" id="{BFC9584A-23B6-0265-A577-BEDBB280E96D}"/>
              </a:ext>
            </a:extLst>
          </p:cNvPr>
          <p:cNvSpPr/>
          <p:nvPr/>
        </p:nvSpPr>
        <p:spPr>
          <a:xfrm>
            <a:off x="6671582" y="5578547"/>
            <a:ext cx="1414312" cy="107899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l" sz="11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Plan potrzeb rozwojowych   (VIi)</a:t>
            </a:r>
            <a:endParaRPr sz="11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81291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243D86-12F0-453D-A6EB-74BDD226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58FC14-535A-58B8-DADF-DC4CDEC4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3437792"/>
            <a:ext cx="9958754" cy="1601389"/>
          </a:xfrm>
        </p:spPr>
        <p:txBody>
          <a:bodyPr anchor="t">
            <a:normAutofit/>
          </a:bodyPr>
          <a:lstStyle/>
          <a:p>
            <a:r>
              <a:rPr lang="pl-PL" sz="6000"/>
              <a:t>Talent Management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78681A-B54C-A27F-8CBB-63C7C4482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" y="5671366"/>
            <a:ext cx="10591306" cy="1017659"/>
          </a:xfrm>
        </p:spPr>
        <p:txBody>
          <a:bodyPr anchor="b">
            <a:normAutofit/>
          </a:bodyPr>
          <a:lstStyle/>
          <a:p>
            <a:r>
              <a:rPr lang="pl-PL" dirty="0"/>
              <a:t>HR 2024</a:t>
            </a:r>
          </a:p>
        </p:txBody>
      </p:sp>
      <p:pic>
        <p:nvPicPr>
          <p:cNvPr id="4" name="Picture 3" descr="Kolory jasnopastelowy gradientu w widoku z góry">
            <a:extLst>
              <a:ext uri="{FF2B5EF4-FFF2-40B4-BE49-F238E27FC236}">
                <a16:creationId xmlns:a16="http://schemas.microsoft.com/office/drawing/2014/main" id="{A2768D92-36C3-7195-5278-9B7C45CF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6427" b="27469"/>
          <a:stretch/>
        </p:blipFill>
        <p:spPr>
          <a:xfrm>
            <a:off x="20" y="-32761"/>
            <a:ext cx="12191979" cy="29381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3761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3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76" y="444500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Czym jest talent w Hilding Anders Polska?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09" y="1275906"/>
            <a:ext cx="10905391" cy="5137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>
                <a:solidFill>
                  <a:srgbClr val="0070C0"/>
                </a:solidFill>
              </a:rPr>
              <a:t>TALENTEM w Hilding Anders Polska jest każdy zatrudniony pracownik.</a:t>
            </a:r>
          </a:p>
          <a:p>
            <a:pPr marL="0" indent="0" algn="ctr">
              <a:buNone/>
            </a:pPr>
            <a:r>
              <a:rPr lang="pl-PL" sz="1600" b="1">
                <a:solidFill>
                  <a:srgbClr val="0070C0"/>
                </a:solidFill>
              </a:rPr>
              <a:t>Status talentu jest wypadkową oceny potencjału oraz oceny pracowniczej.</a:t>
            </a:r>
          </a:p>
          <a:p>
            <a:pPr marL="0" indent="0">
              <a:buNone/>
            </a:pPr>
            <a:endParaRPr lang="pl-PL" sz="1200"/>
          </a:p>
          <a:p>
            <a:pPr marL="0" indent="0">
              <a:buNone/>
            </a:pPr>
            <a:r>
              <a:rPr lang="pl-PL" sz="1400"/>
              <a:t>Status talentu nadawany jest dla każdego pracownika do poziomu N-3, a dla pracowników z pozostałych poziomów, tj. od N-4, wyznaczany jest dla tzw. „diamentów*”.</a:t>
            </a:r>
          </a:p>
          <a:p>
            <a:pPr marL="0" indent="0">
              <a:buNone/>
            </a:pPr>
            <a:r>
              <a:rPr lang="pl-PL" sz="1400"/>
              <a:t>Wyznaczanie statusu talentu przeprowadza się raz w roku podczas warsztatów talent </a:t>
            </a:r>
            <a:r>
              <a:rPr lang="pl-PL" sz="1400" err="1"/>
              <a:t>review</a:t>
            </a:r>
            <a:r>
              <a:rPr lang="pl-PL" sz="1400"/>
              <a:t>. Spotkanie ma miejsce po spotkaniu kalibracyjnym dotyczącym oceny potencjału pracowników oraz po zakończonym procesie kalibracji oceny pracowniczej za poprzedni rok, a przed procesem rozmowy o rozwoju.</a:t>
            </a:r>
          </a:p>
          <a:p>
            <a:pPr marL="0" indent="0">
              <a:buNone/>
            </a:pPr>
            <a:r>
              <a:rPr lang="pl-PL" sz="1400"/>
              <a:t>Spotkania talent </a:t>
            </a:r>
            <a:r>
              <a:rPr lang="pl-PL" sz="1400" err="1"/>
              <a:t>review</a:t>
            </a:r>
            <a:r>
              <a:rPr lang="pl-PL" sz="1400"/>
              <a:t> oraz spotkania kalibracyjne to spotkania, podczas których przełożony prezentuje ocenę ogólną swoich pracowników i omawia ją wraz z innymi menedżerami. Kluczem jest dobór omawianych pracowników do grup kalibracyjnych, tj. o podobnych kompetencjach wymaganych na stanowisku.</a:t>
            </a:r>
          </a:p>
          <a:p>
            <a:pPr marL="0" indent="0">
              <a:buNone/>
            </a:pPr>
            <a:r>
              <a:rPr lang="pl-PL" sz="1400"/>
              <a:t>HR odpowiada za przygotowanie warsztatu talent </a:t>
            </a:r>
            <a:r>
              <a:rPr lang="pl-PL" sz="1400" err="1"/>
              <a:t>review</a:t>
            </a:r>
            <a:r>
              <a:rPr lang="pl-PL" sz="1400"/>
              <a:t>, spotkań kalibracyjnych oraz dokumentację statusu talentu.</a:t>
            </a:r>
          </a:p>
          <a:p>
            <a:pPr marL="0" indent="0">
              <a:buNone/>
            </a:pPr>
            <a:r>
              <a:rPr lang="pl-PL" sz="1400"/>
              <a:t>Ostateczny status talentu oraz rekomendacje rozwoju zatwierdza Zarząd podczas warsztatów.</a:t>
            </a:r>
          </a:p>
          <a:p>
            <a:pPr marL="0" indent="0">
              <a:buNone/>
            </a:pPr>
            <a:endParaRPr lang="pl-PL" sz="1600"/>
          </a:p>
          <a:p>
            <a:pPr marL="0" indent="0">
              <a:buNone/>
            </a:pPr>
            <a:r>
              <a:rPr lang="pl-PL" sz="1100"/>
              <a:t>* Diament to pracownik z poziomu od N-4, który wyróżnia się zarówno w ocenie pracowniczej, jak i potencjału, ponad swoją grupę stanowisk. </a:t>
            </a:r>
          </a:p>
        </p:txBody>
      </p:sp>
    </p:spTree>
    <p:extLst>
      <p:ext uri="{BB962C8B-B14F-4D97-AF65-F5344CB8AC3E}">
        <p14:creationId xmlns:p14="http://schemas.microsoft.com/office/powerpoint/2010/main" val="262862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D31B8-98CC-104F-ABFD-0FF562D9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32000"/>
            <a:ext cx="9922764" cy="756000"/>
          </a:xfrm>
        </p:spPr>
        <p:txBody>
          <a:bodyPr>
            <a:normAutofit/>
          </a:bodyPr>
          <a:lstStyle/>
          <a:p>
            <a:r>
              <a:rPr lang="pl-PL" sz="3600"/>
              <a:t>Proces Talent </a:t>
            </a:r>
            <a:r>
              <a:rPr lang="pl-PL" sz="3600" err="1"/>
              <a:t>Review</a:t>
            </a:r>
            <a:r>
              <a:rPr lang="pl-PL" sz="3600"/>
              <a:t> – harmonogram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DB42B9-B074-7D85-8007-DEB1E8200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723014" y="1360967"/>
            <a:ext cx="9771318" cy="48023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2900" dirty="0"/>
          </a:p>
          <a:p>
            <a:pPr marL="514350" indent="-514350">
              <a:buFont typeface="+mj-lt"/>
              <a:buAutoNum type="arabicPeriod"/>
            </a:pPr>
            <a:r>
              <a:rPr lang="pl-PL" sz="2900" dirty="0">
                <a:solidFill>
                  <a:srgbClr val="00B0F0"/>
                </a:solidFill>
              </a:rPr>
              <a:t>Podsumowanie ocen wyników pracy za poprzedni rok dla omawianych pracowników.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900" dirty="0">
                <a:solidFill>
                  <a:srgbClr val="00B0F0"/>
                </a:solidFill>
              </a:rPr>
              <a:t>Sesja kalibracji potencjału: 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Przełożony przedstawia pracownika posiłkując się oceną kryteriów potencjału.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Dyskusja i wspólna decyzja uczestników dotycząca oceny potencjału</a:t>
            </a:r>
            <a:r>
              <a:rPr lang="pl-PL" sz="2500" dirty="0"/>
              <a:t>. </a:t>
            </a:r>
          </a:p>
          <a:p>
            <a:pPr marL="514350" indent="-514350">
              <a:buAutoNum type="arabicPeriod" startAt="3"/>
            </a:pPr>
            <a:r>
              <a:rPr lang="pl-PL" sz="2900" dirty="0"/>
              <a:t>Warsztaty talent </a:t>
            </a:r>
            <a:r>
              <a:rPr lang="pl-PL" sz="2900" dirty="0" err="1"/>
              <a:t>review</a:t>
            </a:r>
            <a:r>
              <a:rPr lang="pl-PL" sz="2900" dirty="0"/>
              <a:t>:</a:t>
            </a:r>
          </a:p>
          <a:p>
            <a:pPr lvl="2"/>
            <a:r>
              <a:rPr lang="pl-PL" sz="2500" dirty="0"/>
              <a:t>Dyskusja i wspólna decyzja uczestników dotycząca statusu talentu.</a:t>
            </a:r>
          </a:p>
          <a:p>
            <a:pPr lvl="2"/>
            <a:r>
              <a:rPr lang="pl-PL" sz="2500" dirty="0"/>
              <a:t>Uzgodnienie kierunku rozwoju dla pracownika ze statusem HIPO (kluczowa osoba) oraz ryzyka odejścia.</a:t>
            </a:r>
          </a:p>
          <a:p>
            <a:pPr lvl="2"/>
            <a:r>
              <a:rPr lang="pl-PL" sz="2500" dirty="0"/>
              <a:t>Uzgodnienie kierunku działania dla pracowników ze statusem „</a:t>
            </a:r>
            <a:r>
              <a:rPr lang="pl-PL" sz="2500" dirty="0" err="1"/>
              <a:t>Underperformer</a:t>
            </a:r>
            <a:r>
              <a:rPr lang="pl-PL" sz="2500" dirty="0"/>
              <a:t>”.</a:t>
            </a:r>
          </a:p>
          <a:p>
            <a:pPr lvl="2"/>
            <a:r>
              <a:rPr lang="pl-PL" sz="2500" dirty="0"/>
              <a:t>Spisanie ostatecznego wyniku i argumentów, które będą stanowiły treść feedbacku dla pracownika.</a:t>
            </a:r>
          </a:p>
          <a:p>
            <a:pPr lvl="2"/>
            <a:r>
              <a:rPr lang="pl-PL" sz="2500" dirty="0"/>
              <a:t>HR pełni rolę moderatora spotkania, przygotowuje grupy do kalibracji etc.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l-PL" sz="2900" dirty="0"/>
              <a:t>Ostateczny status talentu, listę osób HIPO (kluczowe osoby) i rekomendacje rozwoju zatwierdza Zarząd podczas warsztatu.</a:t>
            </a:r>
          </a:p>
        </p:txBody>
      </p:sp>
    </p:spTree>
    <p:extLst>
      <p:ext uri="{BB962C8B-B14F-4D97-AF65-F5344CB8AC3E}">
        <p14:creationId xmlns:p14="http://schemas.microsoft.com/office/powerpoint/2010/main" val="80483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3" y="438797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Czym jest potencjał?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09" y="1488558"/>
            <a:ext cx="10501353" cy="45507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0070C0"/>
                </a:solidFill>
              </a:rPr>
              <a:t>Potencjał jest zdolnością danej osoby do rozwoju, 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z uwzględnieniem jej zdolności do:</a:t>
            </a:r>
          </a:p>
          <a:p>
            <a:pPr marL="0" indent="0" algn="ctr">
              <a:buNone/>
            </a:pPr>
            <a:r>
              <a:rPr lang="pl-PL" dirty="0"/>
              <a:t>radzenia sobie ze złożonością zadań = złożoność</a:t>
            </a:r>
          </a:p>
          <a:p>
            <a:pPr marL="0" indent="0" algn="ctr">
              <a:buNone/>
            </a:pPr>
            <a:r>
              <a:rPr lang="pl-PL" dirty="0"/>
              <a:t>do uczenia się = gotowość do uczenia się</a:t>
            </a:r>
          </a:p>
          <a:p>
            <a:pPr marL="0" indent="0" algn="ctr">
              <a:buNone/>
            </a:pPr>
            <a:r>
              <a:rPr lang="pl-PL" dirty="0"/>
              <a:t>pełnienia roli lidera  = przywództwo</a:t>
            </a:r>
          </a:p>
          <a:p>
            <a:pPr marL="0" indent="0" algn="ctr">
              <a:buNone/>
            </a:pPr>
            <a:r>
              <a:rPr lang="pl-PL" dirty="0"/>
              <a:t>poziomu jej motywacji wewnętrznej = motywacja wewnętrzna</a:t>
            </a:r>
            <a:endParaRPr lang="pl-PL" b="1" dirty="0"/>
          </a:p>
          <a:p>
            <a:pPr marL="0" indent="0">
              <a:buNone/>
            </a:pPr>
            <a:endParaRPr lang="pl-PL" b="1"/>
          </a:p>
          <a:p>
            <a:pPr marL="0" indent="0" algn="ctr">
              <a:buNone/>
            </a:pPr>
            <a:r>
              <a:rPr lang="pl-PL" sz="2400" b="1" dirty="0"/>
              <a:t>Potencjał określa możliwą ścieżkę rozwoju danej osoby </a:t>
            </a:r>
            <a:br>
              <a:rPr lang="pl-PL" sz="2400" b="1" dirty="0"/>
            </a:br>
            <a:r>
              <a:rPr lang="pl-PL" sz="2400" b="1" dirty="0"/>
              <a:t>w przyszłości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4423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71" y="448735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Zasady dotyczące oceny potencjału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544" y="1573617"/>
            <a:ext cx="10501353" cy="4550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Ocena potencjału jest jednym z aspektów umożliwiającym lepsze poznanie naszych pracowników. Jest częścią składową do określenia statusu talentu w organizacji.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500" dirty="0"/>
              <a:t>Potencjał jest jedną z perspektyw patrzenia na pracownika, która pomaga ocenić tempo i skalę rozwoju.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500" dirty="0"/>
              <a:t>Konieczne jest również dobre zrozumienie mocnych stron, umiejętności, kompetencji i aspiracji naszych pracowników.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Wysoki poziom potencjału nie jest „świętym Graalem” – w naszej firmie chcemy mieć osoby </a:t>
            </a:r>
            <a:br>
              <a:rPr lang="pl-PL" dirty="0"/>
            </a:br>
            <a:r>
              <a:rPr lang="pl-PL" dirty="0"/>
              <a:t>o różnym potencjale, zależy nam na różnorodności naszych pracowników.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Wysokie wyniki w pracy niekoniecznie implikują wysoki poziom potencjału.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Działania rozwojowe mogą nie zmienić potencjału pracownika, ale powinny być nakierowane na optymalne wykorzystanie posiadanego przez niego potencjału do osiągania dobrych wyników pracy.</a:t>
            </a:r>
          </a:p>
        </p:txBody>
      </p:sp>
    </p:spTree>
    <p:extLst>
      <p:ext uri="{BB962C8B-B14F-4D97-AF65-F5344CB8AC3E}">
        <p14:creationId xmlns:p14="http://schemas.microsoft.com/office/powerpoint/2010/main" val="4077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5" y="453867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Model potencjału: cztery kryteria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6EFA548-15F5-D323-597D-15378A4C5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69223"/>
              </p:ext>
            </p:extLst>
          </p:nvPr>
        </p:nvGraphicFramePr>
        <p:xfrm>
          <a:off x="814803" y="784339"/>
          <a:ext cx="11005606" cy="585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zawartości 9">
            <a:extLst>
              <a:ext uri="{FF2B5EF4-FFF2-40B4-BE49-F238E27FC236}">
                <a16:creationId xmlns:a16="http://schemas.microsoft.com/office/drawing/2014/main" id="{26A40EB7-24E2-6D29-F7B0-59CCBF3C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05" y="6041051"/>
            <a:ext cx="4740675" cy="656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Narzędzia: Plik Talent </a:t>
            </a:r>
            <a:r>
              <a:rPr lang="pl-PL" dirty="0" err="1"/>
              <a:t>review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083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85" y="420381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Jak wygląda proces oceny potencjału?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8" y="1180201"/>
            <a:ext cx="11025916" cy="5677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Oceniając potencjał należy wziąć pod uwagę wszystkie kryteria i źródła informacji (dotychczasowe osiągnięcia pracownika, wiedzę menadżera).</a:t>
            </a:r>
            <a:endParaRPr lang="en-US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400" dirty="0"/>
              <a:t>Informacje z jednego źródła nie dają całościowej oceny potencjału. Oceniając potencjał należy wziąć pod uwagę wyżej wymienione źródła informacji.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1400" dirty="0"/>
              <a:t>Informacje płynące ze wszystkich dostępnych źródeł są raczej punktem do dyskusji, niż determinantą oceny.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Nowi pracownicy, którzy pracują krócej niż 1 rok, nie powinni być formalnie oceniani.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Ocena potencjału wyznaczana jest na rok do przodu.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Ocena potencjału przeprowadzana jest dla każdego pracownika do poziomu N-3, dla pracowników </a:t>
            </a:r>
            <a:br>
              <a:rPr lang="pl-PL" sz="1600" dirty="0"/>
            </a:br>
            <a:r>
              <a:rPr lang="pl-PL" sz="1600" dirty="0"/>
              <a:t>z pozostałych poziomów, tj. od N-4, wyznaczany jest dla tzw. „diamentów”.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Dla pracowników, którzy przeszli do nowej funkcji w drodze awansu poziomego lub pionowego, pozostawiamy ocenę potencjału dokonaną przez dotychczasowego menedżera. Ocena nie jest kalibrowana aż do następnego cyklu.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Nieobecności (np. choroba, urlop roczny lub urlop rodzicielski) nie mają wpływu na potencjał danej osoby.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Kalibrację potencjału przeprowadza się raz w roku, po zakończonym procesie oceny pracowniczej a przed procesem talent </a:t>
            </a:r>
            <a:r>
              <a:rPr lang="pl-PL" sz="1600" dirty="0" err="1"/>
              <a:t>review</a:t>
            </a:r>
            <a:r>
              <a:rPr lang="pl-PL" sz="1600" dirty="0"/>
              <a:t> i  rozmowy o rozwoju.</a:t>
            </a:r>
          </a:p>
        </p:txBody>
      </p:sp>
    </p:spTree>
    <p:extLst>
      <p:ext uri="{BB962C8B-B14F-4D97-AF65-F5344CB8AC3E}">
        <p14:creationId xmlns:p14="http://schemas.microsoft.com/office/powerpoint/2010/main" val="30557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0F5727-CCF8-74F5-7467-52A5E9EE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68000"/>
            <a:ext cx="9891986" cy="756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3600" err="1"/>
              <a:t>Zarządzanie</a:t>
            </a:r>
            <a:r>
              <a:rPr lang="en-US" sz="3600"/>
              <a:t> </a:t>
            </a:r>
            <a:r>
              <a:rPr lang="en-US" sz="3600" err="1"/>
              <a:t>wynikami</a:t>
            </a:r>
            <a:r>
              <a:rPr lang="en-US" sz="3600"/>
              <a:t> </a:t>
            </a:r>
            <a:r>
              <a:rPr lang="en-US" sz="3600" err="1"/>
              <a:t>pracy</a:t>
            </a:r>
            <a:endParaRPr lang="en-US" sz="3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824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A0EDC4D-61B8-69EA-965E-CD0EA24A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578862"/>
            <a:ext cx="10598504" cy="48111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/>
              <a:t>CEL GŁÓWNY: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</a:t>
            </a:r>
            <a:r>
              <a:rPr lang="en-U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</a:t>
            </a:r>
            <a:r>
              <a:rPr lang="pl-PL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</a:t>
            </a:r>
            <a:r>
              <a:rPr lang="en-U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dotyczy</a:t>
            </a:r>
            <a:r>
              <a:rPr lang="en-U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każdego</a:t>
            </a:r>
            <a:r>
              <a:rPr lang="en-U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pracownika</a:t>
            </a:r>
            <a:r>
              <a:rPr lang="en-US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HAP</a:t>
            </a:r>
            <a:r>
              <a:rPr lang="pl-PL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1500" dirty="0" err="1"/>
              <a:t>Narzędzie</a:t>
            </a:r>
            <a:r>
              <a:rPr lang="en-US" sz="1500" dirty="0"/>
              <a:t> </a:t>
            </a:r>
            <a:r>
              <a:rPr lang="en-US" sz="1500" dirty="0" err="1"/>
              <a:t>dla</a:t>
            </a:r>
            <a:r>
              <a:rPr lang="en-US" sz="1500" dirty="0"/>
              <a:t> </a:t>
            </a:r>
            <a:r>
              <a:rPr lang="en-US" sz="1500" dirty="0" err="1"/>
              <a:t>menedżerów</a:t>
            </a:r>
            <a:r>
              <a:rPr lang="en-US" sz="1500" dirty="0"/>
              <a:t> do </a:t>
            </a:r>
            <a:r>
              <a:rPr lang="en-US" sz="1500" dirty="0" err="1"/>
              <a:t>zarządzania</a:t>
            </a:r>
            <a:r>
              <a:rPr lang="en-US" sz="1500" dirty="0"/>
              <a:t> </a:t>
            </a:r>
            <a:r>
              <a:rPr lang="en-US" sz="1500" dirty="0" err="1"/>
              <a:t>pracownikiem</a:t>
            </a:r>
            <a:r>
              <a:rPr lang="en-US" sz="1500" dirty="0"/>
              <a:t> </a:t>
            </a:r>
            <a:r>
              <a:rPr lang="en-US" sz="1500" dirty="0" err="1"/>
              <a:t>oraz</a:t>
            </a:r>
            <a:r>
              <a:rPr lang="en-US" sz="1500" dirty="0"/>
              <a:t> </a:t>
            </a:r>
            <a:r>
              <a:rPr lang="en-US" sz="1500" dirty="0" err="1"/>
              <a:t>Zespołem</a:t>
            </a:r>
            <a:r>
              <a:rPr lang="pl-PL" sz="1500" dirty="0"/>
              <a:t>.</a:t>
            </a:r>
            <a:endParaRPr lang="en-US" sz="15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500" dirty="0" err="1"/>
              <a:t>Zarządzanie</a:t>
            </a:r>
            <a:r>
              <a:rPr lang="en-US" sz="1500" dirty="0"/>
              <a:t> </a:t>
            </a:r>
            <a:r>
              <a:rPr lang="en-US" sz="1500" dirty="0" err="1"/>
              <a:t>wynikami</a:t>
            </a:r>
            <a:r>
              <a:rPr lang="en-US" sz="1500" dirty="0"/>
              <a:t> </a:t>
            </a:r>
            <a:r>
              <a:rPr lang="en-US" sz="1500" dirty="0" err="1"/>
              <a:t>osiąganymi</a:t>
            </a:r>
            <a:r>
              <a:rPr lang="en-US" sz="1500" dirty="0"/>
              <a:t> </a:t>
            </a:r>
            <a:r>
              <a:rPr lang="en-US" sz="1500" dirty="0" err="1"/>
              <a:t>przez</a:t>
            </a:r>
            <a:r>
              <a:rPr lang="en-US" sz="1500" dirty="0"/>
              <a:t> </a:t>
            </a:r>
            <a:r>
              <a:rPr lang="en-US" sz="1500" dirty="0" err="1"/>
              <a:t>pracowników</a:t>
            </a:r>
            <a:r>
              <a:rPr lang="en-US" sz="1500" dirty="0"/>
              <a:t> vs </a:t>
            </a:r>
            <a:r>
              <a:rPr lang="en-US" sz="1500" dirty="0" err="1"/>
              <a:t>regulacja</a:t>
            </a:r>
            <a:r>
              <a:rPr lang="en-US" sz="1500" dirty="0"/>
              <a:t> </a:t>
            </a:r>
            <a:r>
              <a:rPr lang="en-US" sz="1500" dirty="0" err="1"/>
              <a:t>wynagrodzeń</a:t>
            </a:r>
            <a:r>
              <a:rPr lang="pl-PL" sz="1500" dirty="0"/>
              <a:t>.</a:t>
            </a:r>
            <a:endParaRPr lang="en-US" sz="15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500" dirty="0" err="1"/>
              <a:t>Poprawa</a:t>
            </a:r>
            <a:r>
              <a:rPr lang="en-US" sz="1500" dirty="0"/>
              <a:t> </a:t>
            </a:r>
            <a:r>
              <a:rPr lang="en-US" sz="1500" dirty="0" err="1"/>
              <a:t>efektywności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wydajności</a:t>
            </a:r>
            <a:r>
              <a:rPr lang="en-US" sz="1500" dirty="0"/>
              <a:t> </a:t>
            </a:r>
            <a:r>
              <a:rPr lang="en-US" sz="1500" dirty="0" err="1"/>
              <a:t>pracowników</a:t>
            </a:r>
            <a:r>
              <a:rPr lang="pl-PL" sz="1500" dirty="0"/>
              <a:t>.</a:t>
            </a:r>
            <a:endParaRPr lang="en-US" sz="15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500" dirty="0"/>
              <a:t>Rozwój </a:t>
            </a:r>
            <a:r>
              <a:rPr lang="en-US" sz="1500" dirty="0" err="1"/>
              <a:t>kompetencji</a:t>
            </a:r>
            <a:r>
              <a:rPr lang="en-US" sz="1500" dirty="0"/>
              <a:t> </a:t>
            </a:r>
            <a:r>
              <a:rPr lang="en-US" sz="1500" dirty="0" err="1"/>
              <a:t>istotnych</a:t>
            </a:r>
            <a:r>
              <a:rPr lang="en-US" sz="1500" dirty="0"/>
              <a:t> w </a:t>
            </a:r>
            <a:r>
              <a:rPr lang="en-US" sz="1500" dirty="0" err="1"/>
              <a:t>realizacji</a:t>
            </a:r>
            <a:r>
              <a:rPr lang="en-US" sz="1500" dirty="0"/>
              <a:t> </a:t>
            </a:r>
            <a:r>
              <a:rPr lang="en-US" sz="1500" dirty="0" err="1"/>
              <a:t>celów</a:t>
            </a:r>
            <a:r>
              <a:rPr lang="en-US" sz="1500" dirty="0"/>
              <a:t> </a:t>
            </a:r>
            <a:r>
              <a:rPr lang="en-US" sz="1500" dirty="0" err="1"/>
              <a:t>biznesowych</a:t>
            </a:r>
            <a:r>
              <a:rPr lang="pl-PL" sz="1500" dirty="0"/>
              <a:t>.</a:t>
            </a:r>
          </a:p>
          <a:p>
            <a:pPr marL="0" indent="0" algn="ctr">
              <a:lnSpc>
                <a:spcPct val="200000"/>
              </a:lnSpc>
              <a:spcAft>
                <a:spcPts val="200"/>
              </a:spcAft>
              <a:buNone/>
            </a:pPr>
            <a:r>
              <a:rPr lang="pl-PL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Kompleksowa ocena wyników pracy pracownika w danym roku pod kątem realizacji celów oraz rozwoju kompetencji </a:t>
            </a:r>
          </a:p>
          <a:p>
            <a:pPr marL="0" indent="0">
              <a:spcAft>
                <a:spcPts val="200"/>
              </a:spcAft>
              <a:buNone/>
            </a:pPr>
            <a:endParaRPr lang="en-US" sz="1500" dirty="0"/>
          </a:p>
        </p:txBody>
      </p:sp>
      <p:pic>
        <p:nvPicPr>
          <p:cNvPr id="3" name="Grafika 2" descr="Podkładka — różne kontur">
            <a:extLst>
              <a:ext uri="{FF2B5EF4-FFF2-40B4-BE49-F238E27FC236}">
                <a16:creationId xmlns:a16="http://schemas.microsoft.com/office/drawing/2014/main" id="{F0BEC296-C226-D1A7-BB3B-0D38B536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8973" y="670869"/>
            <a:ext cx="3583321" cy="35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92" y="468000"/>
            <a:ext cx="10584000" cy="759820"/>
          </a:xfrm>
        </p:spPr>
        <p:txBody>
          <a:bodyPr>
            <a:normAutofit/>
          </a:bodyPr>
          <a:lstStyle/>
          <a:p>
            <a:r>
              <a:rPr lang="pl-PL" sz="3600"/>
              <a:t>Poziomy potencjału: oceniamy na 4 poziomach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23" y="1275919"/>
            <a:ext cx="10946184" cy="5252483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600"/>
              <a:t>New on the </a:t>
            </a:r>
            <a:r>
              <a:rPr lang="pl-PL" sz="1600" err="1"/>
              <a:t>job</a:t>
            </a:r>
            <a:r>
              <a:rPr lang="pl-PL" sz="1600"/>
              <a:t>: osoby będące na stanowisku &lt; 1 rok.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/>
              <a:t>Potencjał na oczekiwanym poziomie (</a:t>
            </a:r>
            <a:r>
              <a:rPr lang="pl-PL" sz="1600" err="1"/>
              <a:t>well</a:t>
            </a:r>
            <a:r>
              <a:rPr lang="pl-PL" sz="1600"/>
              <a:t> </a:t>
            </a:r>
            <a:r>
              <a:rPr lang="pl-PL" sz="1600" err="1"/>
              <a:t>placed</a:t>
            </a:r>
            <a:r>
              <a:rPr lang="pl-PL" sz="1600"/>
              <a:t>): pracownik osiągnął określony poziom rozwoju, jednak nadal może rozwijać się w ramach podobnej roli i zakresu obowiązków, może pogłębiać poziom swojej ekspertyzy oraz pracować w ramach samodzielnej roli. Poziom motywacji wewnętrznej jest ustabilizowany. Osoby będące dobrze "usadowione/dopasowane" na bieżącym stanowisku i/lub funkcji.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/>
              <a:t>Potencjał przekraczający oczekiwania (</a:t>
            </a:r>
            <a:r>
              <a:rPr lang="pl-PL" sz="1600" err="1"/>
              <a:t>current</a:t>
            </a:r>
            <a:r>
              <a:rPr lang="pl-PL" sz="1600"/>
              <a:t> </a:t>
            </a:r>
            <a:r>
              <a:rPr lang="pl-PL" sz="1600" err="1"/>
              <a:t>level</a:t>
            </a:r>
            <a:r>
              <a:rPr lang="pl-PL" sz="1600"/>
              <a:t>): pracownik ma zdolność do szybkiego uczenia się i rozwoju na przestrzeni czasu w bardziej złożonych rolach, wymaga jednak nadal wsparcia w tym obszarze. Potrafi skutecznie przewodzić i efektywnie angażować innych. Ma wysoki poziom motywacji wewnętrznej, poszukuje samodzielnie dalszych możliwości rozwoju. Osoby, które mogą zmieniać stanowisko/funkcje na stanowisko/funkcje z większą lub inną złożonością, kompleksowością zadań, odpowiedzialnością etc.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/>
              <a:t>Potencjał znacznie przekraczający oczekiwania (</a:t>
            </a:r>
            <a:r>
              <a:rPr lang="pl-PL" sz="1600" err="1"/>
              <a:t>next</a:t>
            </a:r>
            <a:r>
              <a:rPr lang="pl-PL" sz="1600"/>
              <a:t> </a:t>
            </a:r>
            <a:r>
              <a:rPr lang="pl-PL" sz="1600" err="1"/>
              <a:t>level</a:t>
            </a:r>
            <a:r>
              <a:rPr lang="pl-PL" sz="1600"/>
              <a:t>): pracownik ma potencjał, by rozwijać się i osiągnąć sukcesy w bardziej złożonych rolach, w szybszym tempie w </a:t>
            </a:r>
            <a:r>
              <a:rPr lang="pl-PL" sz="1600">
                <a:solidFill>
                  <a:schemeClr val="tx1">
                    <a:lumMod val="95000"/>
                    <a:lumOff val="5000"/>
                  </a:schemeClr>
                </a:solidFill>
              </a:rPr>
              <a:t>porównaniu do innych współpracowników. Ma doskonałą zdolność angażowania i przewodzenia innym. Poziom motywacji wewnętrznej jest bardzo wysoki. Osoby, które mogą przejść na stanowisko z poziomu wyższego (wyższa złożoność zadań, odpowiedzialność, rozumienie biznesu etc.).</a:t>
            </a:r>
          </a:p>
          <a:p>
            <a:pPr marL="342900" indent="-342900" algn="just">
              <a:buFont typeface="+mj-lt"/>
              <a:buAutoNum type="arabicPeriod"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29663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CD31B8-98CC-104F-ABFD-0FF562D9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32000"/>
            <a:ext cx="9922764" cy="756000"/>
          </a:xfrm>
        </p:spPr>
        <p:txBody>
          <a:bodyPr>
            <a:normAutofit/>
          </a:bodyPr>
          <a:lstStyle/>
          <a:p>
            <a:r>
              <a:rPr lang="pl-PL" sz="3600"/>
              <a:t>Proces Talent </a:t>
            </a:r>
            <a:r>
              <a:rPr lang="pl-PL" sz="3600" err="1"/>
              <a:t>Review</a:t>
            </a:r>
            <a:r>
              <a:rPr lang="pl-PL" sz="3600"/>
              <a:t> – harmonogram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DB42B9-B074-7D85-8007-DEB1E8200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723014" y="1360967"/>
            <a:ext cx="9771318" cy="48023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2900" dirty="0"/>
          </a:p>
          <a:p>
            <a:pPr marL="514350" indent="-514350">
              <a:buFont typeface="+mj-lt"/>
              <a:buAutoNum type="arabicPeriod"/>
            </a:pPr>
            <a:r>
              <a:rPr lang="pl-PL" sz="2900" dirty="0"/>
              <a:t>Podsumowanie ocen wyników pracy za poprzedni rok dla omawianych pracowników.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900" dirty="0"/>
              <a:t>Sesja kalibracji potencjału: </a:t>
            </a:r>
          </a:p>
          <a:p>
            <a:pPr lvl="2"/>
            <a:r>
              <a:rPr lang="pl-PL" sz="2500" dirty="0"/>
              <a:t>Przełożony przedstawia pracownika posiłkując się oceną kryteriów potencjału.</a:t>
            </a:r>
          </a:p>
          <a:p>
            <a:pPr lvl="2"/>
            <a:r>
              <a:rPr lang="pl-PL" sz="2500" dirty="0"/>
              <a:t>Dyskusja i wspólna decyzja uczestników dotycząca oceny potencjału. </a:t>
            </a:r>
          </a:p>
          <a:p>
            <a:pPr marL="514350" indent="-514350">
              <a:buAutoNum type="arabicPeriod" startAt="3"/>
            </a:pPr>
            <a:r>
              <a:rPr lang="pl-PL" sz="2900" dirty="0">
                <a:solidFill>
                  <a:srgbClr val="00B0F0"/>
                </a:solidFill>
              </a:rPr>
              <a:t>Warsztaty talent </a:t>
            </a:r>
            <a:r>
              <a:rPr lang="pl-PL" sz="2900" dirty="0" err="1">
                <a:solidFill>
                  <a:srgbClr val="00B0F0"/>
                </a:solidFill>
              </a:rPr>
              <a:t>review</a:t>
            </a:r>
            <a:r>
              <a:rPr lang="pl-PL" sz="2900" dirty="0">
                <a:solidFill>
                  <a:srgbClr val="00B0F0"/>
                </a:solidFill>
              </a:rPr>
              <a:t>: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Dyskusja i wspólna decyzja uczestników dotycząca statusu talentu.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Uzgodnienie kierunku rozwoju dla pracownika ze statusem HIPO (kluczowa osoba) oraz ryzyka odejścia.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Uzgodnienie kierunku działania dla pracowników ze statusem „</a:t>
            </a:r>
            <a:r>
              <a:rPr lang="pl-PL" sz="2500" dirty="0" err="1">
                <a:solidFill>
                  <a:srgbClr val="00B0F0"/>
                </a:solidFill>
              </a:rPr>
              <a:t>Underperformer</a:t>
            </a:r>
            <a:r>
              <a:rPr lang="pl-PL" sz="2500" dirty="0">
                <a:solidFill>
                  <a:srgbClr val="00B0F0"/>
                </a:solidFill>
              </a:rPr>
              <a:t>”.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Spisanie ostatecznego wyniku i argumentów, które będą stanowiły treść feedbacku dla pracownika.</a:t>
            </a:r>
          </a:p>
          <a:p>
            <a:pPr lvl="2"/>
            <a:r>
              <a:rPr lang="pl-PL" sz="2500" dirty="0">
                <a:solidFill>
                  <a:srgbClr val="00B0F0"/>
                </a:solidFill>
              </a:rPr>
              <a:t>HR pełni rolę moderatora spotkania, przygotowuje grupy do kalibracji etc.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l-PL" sz="2900" dirty="0">
                <a:solidFill>
                  <a:srgbClr val="00B0F0"/>
                </a:solidFill>
              </a:rPr>
              <a:t>Ostateczny status talentu, listę osób HIPO (kluczowe osoby) i rekomendacje rozwoju zatwierdza Zarząd podczas warsztatu.</a:t>
            </a:r>
          </a:p>
        </p:txBody>
      </p:sp>
    </p:spTree>
    <p:extLst>
      <p:ext uri="{BB962C8B-B14F-4D97-AF65-F5344CB8AC3E}">
        <p14:creationId xmlns:p14="http://schemas.microsoft.com/office/powerpoint/2010/main" val="143510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68000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Status talentu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94C23-C3CA-1F25-18EE-7CDBB998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23" y="1499191"/>
            <a:ext cx="10501353" cy="4550735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700"/>
              <a:t>New on the </a:t>
            </a:r>
            <a:r>
              <a:rPr lang="pl-PL" sz="1700" err="1"/>
              <a:t>job</a:t>
            </a:r>
            <a:r>
              <a:rPr lang="pl-PL" sz="1700"/>
              <a:t>: osoby będące na stanowisku &lt; 1 rok.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err="1"/>
              <a:t>Improve</a:t>
            </a:r>
            <a:r>
              <a:rPr lang="pl-PL" sz="1700"/>
              <a:t> </a:t>
            </a:r>
            <a:r>
              <a:rPr lang="pl-PL" sz="1700" err="1"/>
              <a:t>or</a:t>
            </a:r>
            <a:r>
              <a:rPr lang="pl-PL" sz="1700"/>
              <a:t> </a:t>
            </a:r>
            <a:r>
              <a:rPr lang="pl-PL" sz="1700" err="1"/>
              <a:t>change</a:t>
            </a:r>
            <a:r>
              <a:rPr lang="pl-PL" sz="1700"/>
              <a:t>: w momencie kalibracji oceny talentu, ocena pracownicza pracownika jest na poziomie nie spełniającym oczekiwań albo zespół kalibrujący doszedł do wniosku, że dana osoba nie jest dopasowana do oczekiwań/zadań na danym stanowisku.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err="1"/>
              <a:t>Develop</a:t>
            </a:r>
            <a:r>
              <a:rPr lang="pl-PL" sz="1700"/>
              <a:t> on </a:t>
            </a:r>
            <a:r>
              <a:rPr lang="pl-PL" sz="1700" err="1"/>
              <a:t>Current</a:t>
            </a:r>
            <a:r>
              <a:rPr lang="pl-PL" sz="1700"/>
              <a:t> Level: w momencie kalibracji oceny talentu, zespół kalibrujący nie widzi potencjału u pracownika aby mógł on objąć stanowisko „z wyższego poziomu”. pracownik powinien zdobywać kompetencje, umiejętności, wiedzę oraz dojrzałość liderską na obecnym stanowisku.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err="1"/>
              <a:t>Prepare</a:t>
            </a:r>
            <a:r>
              <a:rPr lang="pl-PL" sz="1700"/>
              <a:t> to </a:t>
            </a:r>
            <a:r>
              <a:rPr lang="pl-PL" sz="1700" err="1"/>
              <a:t>move</a:t>
            </a:r>
            <a:r>
              <a:rPr lang="pl-PL" sz="1700"/>
              <a:t> </a:t>
            </a:r>
            <a:r>
              <a:rPr lang="pl-PL" sz="1700" err="1"/>
              <a:t>up</a:t>
            </a:r>
            <a:r>
              <a:rPr lang="pl-PL" sz="1700"/>
              <a:t>: w momencie kalibracji oceny talentu, zespół kalibrujący ocenia potencjał pracownika jako gotowy do objęcia stanowiska „z wyższego poziomu” w najbliższym czasie (nie teraz). pracownik musi zdobyć kompetencje, umiejętności, wiedzę oraz dojrzałość liderską zanim będzie mógł przejść na stanowisko z wyższego poziomu.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700" err="1"/>
              <a:t>Ready</a:t>
            </a:r>
            <a:r>
              <a:rPr lang="pl-PL" sz="1700"/>
              <a:t> to </a:t>
            </a:r>
            <a:r>
              <a:rPr lang="pl-PL" sz="1700" err="1"/>
              <a:t>move</a:t>
            </a:r>
            <a:r>
              <a:rPr lang="pl-PL" sz="1700"/>
              <a:t> </a:t>
            </a:r>
            <a:r>
              <a:rPr lang="pl-PL" sz="1700" err="1"/>
              <a:t>up</a:t>
            </a:r>
            <a:r>
              <a:rPr lang="pl-PL" sz="1700"/>
              <a:t>: w momencie kalibracji oceny talentu, zespół kalibrujący ocenia potencjał pracownika jako gotowego do objęcia stanowiska „z wyższego poziomi” od zaraz.</a:t>
            </a:r>
          </a:p>
          <a:p>
            <a:pPr marL="342900" indent="-342900">
              <a:buFont typeface="+mj-lt"/>
              <a:buAutoNum type="arabicPeriod"/>
            </a:pPr>
            <a:endParaRPr lang="pl-PL"/>
          </a:p>
          <a:p>
            <a:pPr marL="342900" indent="-342900">
              <a:buFont typeface="+mj-lt"/>
              <a:buAutoNum type="arabicPeriod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06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5A0C4-8AFE-545D-06BA-CD52020A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48" y="459881"/>
            <a:ext cx="9922764" cy="759820"/>
          </a:xfrm>
        </p:spPr>
        <p:txBody>
          <a:bodyPr>
            <a:normAutofit/>
          </a:bodyPr>
          <a:lstStyle/>
          <a:p>
            <a:r>
              <a:rPr lang="pl-PL" sz="3600"/>
              <a:t>Narzędzia: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37E885F-D446-36C4-B464-8D576CA3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15" y="1629071"/>
            <a:ext cx="3135425" cy="88021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/>
              <a:t>Plik Talent </a:t>
            </a:r>
            <a:r>
              <a:rPr lang="pl-PL" err="1"/>
              <a:t>review</a:t>
            </a:r>
            <a:endParaRPr lang="pl-PL"/>
          </a:p>
          <a:p>
            <a:pPr marL="342900" indent="-342900">
              <a:buFont typeface="+mj-lt"/>
              <a:buAutoNum type="arabicPeriod"/>
            </a:pPr>
            <a:r>
              <a:rPr lang="pl-PL"/>
              <a:t>Action </a:t>
            </a:r>
            <a:r>
              <a:rPr lang="pl-PL" err="1"/>
              <a:t>grid</a:t>
            </a:r>
            <a:endParaRPr lang="pl-PL"/>
          </a:p>
        </p:txBody>
      </p:sp>
      <p:pic>
        <p:nvPicPr>
          <p:cNvPr id="3" name="Grafik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378854D-2AA7-BE5C-84E3-6A165CD1F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51"/>
          <a:stretch/>
        </p:blipFill>
        <p:spPr>
          <a:xfrm>
            <a:off x="2609428" y="2376970"/>
            <a:ext cx="8284693" cy="4040698"/>
          </a:xfrm>
          <a:prstGeom prst="rect">
            <a:avLst/>
          </a:prstGeom>
        </p:spPr>
      </p:pic>
      <p:sp>
        <p:nvSpPr>
          <p:cNvPr id="4" name="Textfeld 8">
            <a:extLst>
              <a:ext uri="{FF2B5EF4-FFF2-40B4-BE49-F238E27FC236}">
                <a16:creationId xmlns:a16="http://schemas.microsoft.com/office/drawing/2014/main" id="{1843707A-D23D-2B1D-964A-7CBDBDF1FA90}"/>
              </a:ext>
            </a:extLst>
          </p:cNvPr>
          <p:cNvSpPr txBox="1"/>
          <p:nvPr/>
        </p:nvSpPr>
        <p:spPr>
          <a:xfrm>
            <a:off x="6617367" y="2099971"/>
            <a:ext cx="323297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r>
              <a:rPr lang="de-DE" sz="1200" b="1">
                <a:solidFill>
                  <a:schemeClr val="tx2"/>
                </a:solidFill>
              </a:rPr>
              <a:t>Action-</a:t>
            </a:r>
            <a:r>
              <a:rPr lang="de-DE" sz="1200" b="1" err="1">
                <a:solidFill>
                  <a:schemeClr val="tx2"/>
                </a:solidFill>
              </a:rPr>
              <a:t>Grid</a:t>
            </a:r>
            <a:r>
              <a:rPr lang="de-DE" sz="1200" b="1">
                <a:solidFill>
                  <a:schemeClr val="tx2"/>
                </a:solidFill>
              </a:rPr>
              <a:t> 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CCDAE2-8CD1-3497-81C9-56FF393F4C2E}"/>
              </a:ext>
            </a:extLst>
          </p:cNvPr>
          <p:cNvSpPr/>
          <p:nvPr/>
        </p:nvSpPr>
        <p:spPr>
          <a:xfrm>
            <a:off x="8737283" y="2946304"/>
            <a:ext cx="1829117" cy="939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HIPO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0C19080-162B-F536-126E-CD0EC02CAC76}"/>
              </a:ext>
            </a:extLst>
          </p:cNvPr>
          <p:cNvSpPr/>
          <p:nvPr/>
        </p:nvSpPr>
        <p:spPr>
          <a:xfrm>
            <a:off x="6191989" y="5014247"/>
            <a:ext cx="4374411" cy="478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UNDERPERFORMER </a:t>
            </a:r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16521D87-51F7-25BC-FA25-0A029B7B5385}"/>
              </a:ext>
            </a:extLst>
          </p:cNvPr>
          <p:cNvSpPr txBox="1"/>
          <p:nvPr/>
        </p:nvSpPr>
        <p:spPr>
          <a:xfrm>
            <a:off x="6814806" y="6373241"/>
            <a:ext cx="412609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r>
              <a:rPr lang="pl-PL" sz="1200" b="1">
                <a:solidFill>
                  <a:schemeClr val="tx2"/>
                </a:solidFill>
              </a:rPr>
              <a:t>Ocena pracownicza</a:t>
            </a:r>
            <a:endParaRPr lang="en-US" sz="12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381" name="Straight Connector 186374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6382" name="Rectangle 186376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1019" y="465537"/>
            <a:ext cx="9864000" cy="75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Feedback </a:t>
            </a:r>
            <a:r>
              <a:rPr lang="en-US" sz="3600" err="1"/>
              <a:t>dla</a:t>
            </a:r>
            <a:r>
              <a:rPr lang="en-US" sz="3600"/>
              <a:t> </a:t>
            </a:r>
            <a:r>
              <a:rPr lang="en-US" sz="3600" err="1"/>
              <a:t>pracownika</a:t>
            </a:r>
            <a:endParaRPr lang="en-US" sz="3600"/>
          </a:p>
        </p:txBody>
      </p:sp>
      <p:cxnSp>
        <p:nvCxnSpPr>
          <p:cNvPr id="186383" name="Straight Connector 186378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824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04195" y="1455894"/>
            <a:ext cx="8052726" cy="3669000"/>
          </a:xfrm>
          <a:prstGeom prst="homePlate">
            <a:avLst>
              <a:gd name="adj" fmla="val 18535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700" dirty="0" err="1"/>
              <a:t>Podczas</a:t>
            </a:r>
            <a:r>
              <a:rPr lang="en-US" sz="1700" dirty="0"/>
              <a:t> </a:t>
            </a:r>
            <a:r>
              <a:rPr lang="en-US" sz="1700" dirty="0" err="1"/>
              <a:t>spotkania</a:t>
            </a:r>
            <a:r>
              <a:rPr lang="en-US" sz="1700" dirty="0"/>
              <a:t> 1:1 </a:t>
            </a:r>
            <a:r>
              <a:rPr lang="en-US" sz="1700" dirty="0" err="1"/>
              <a:t>przełożony</a:t>
            </a:r>
            <a:r>
              <a:rPr lang="en-US" sz="1700" dirty="0"/>
              <a:t> </a:t>
            </a:r>
            <a:r>
              <a:rPr lang="en-US" sz="1700" dirty="0" err="1"/>
              <a:t>przedstawia</a:t>
            </a:r>
            <a:r>
              <a:rPr lang="en-US" sz="1700" dirty="0"/>
              <a:t> </a:t>
            </a:r>
            <a:r>
              <a:rPr lang="en-US" sz="1700" dirty="0" err="1"/>
              <a:t>każdemu</a:t>
            </a:r>
            <a:r>
              <a:rPr lang="en-US" sz="1700" dirty="0"/>
              <a:t> </a:t>
            </a:r>
            <a:r>
              <a:rPr lang="en-US" sz="1700" dirty="0" err="1"/>
              <a:t>omawianemu</a:t>
            </a:r>
            <a:r>
              <a:rPr lang="en-US" sz="1700" dirty="0"/>
              <a:t> </a:t>
            </a:r>
            <a:r>
              <a:rPr lang="en-US" sz="1700" dirty="0" err="1"/>
              <a:t>pracownikowi</a:t>
            </a:r>
            <a:r>
              <a:rPr lang="en-US" sz="1700" dirty="0"/>
              <a:t> </a:t>
            </a:r>
            <a:r>
              <a:rPr lang="en-US" sz="1700" dirty="0" err="1"/>
              <a:t>informację</a:t>
            </a:r>
            <a:r>
              <a:rPr lang="en-US" sz="1700" dirty="0"/>
              <a:t> </a:t>
            </a:r>
            <a:r>
              <a:rPr lang="en-US" sz="1700" dirty="0" err="1"/>
              <a:t>zwrotną</a:t>
            </a:r>
            <a:r>
              <a:rPr lang="en-US" sz="1700" dirty="0"/>
              <a:t> </a:t>
            </a:r>
            <a:r>
              <a:rPr lang="en-US" sz="1700" dirty="0" err="1"/>
              <a:t>dotyczącą</a:t>
            </a:r>
            <a:r>
              <a:rPr lang="en-US" sz="1700" dirty="0"/>
              <a:t> </a:t>
            </a:r>
            <a:r>
              <a:rPr lang="en-US" sz="1700" dirty="0" err="1"/>
              <a:t>wyniku</a:t>
            </a:r>
            <a:r>
              <a:rPr lang="en-US" sz="1700" dirty="0"/>
              <a:t> </a:t>
            </a:r>
            <a:r>
              <a:rPr lang="en-US" sz="1700" dirty="0" err="1"/>
              <a:t>sesji</a:t>
            </a:r>
            <a:r>
              <a:rPr lang="en-US" sz="1700" dirty="0"/>
              <a:t> Talent Review:</a:t>
            </a:r>
            <a:endParaRPr lang="pl-PL" sz="17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ocen</a:t>
            </a:r>
            <a:r>
              <a:rPr lang="pl-PL" sz="1700" dirty="0"/>
              <a:t>a</a:t>
            </a:r>
            <a:r>
              <a:rPr lang="en-US" sz="1700" dirty="0"/>
              <a:t> </a:t>
            </a:r>
            <a:r>
              <a:rPr lang="en-US" sz="1700" dirty="0" err="1"/>
              <a:t>potencjału</a:t>
            </a:r>
            <a:endParaRPr lang="pl-PL" sz="17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kierun</a:t>
            </a:r>
            <a:r>
              <a:rPr lang="pl-PL" sz="1700" dirty="0"/>
              <a:t>e</a:t>
            </a:r>
            <a:r>
              <a:rPr lang="en-US" sz="1700" dirty="0"/>
              <a:t>k </a:t>
            </a:r>
            <a:r>
              <a:rPr lang="en-US" sz="1700" dirty="0" err="1"/>
              <a:t>rozwoju</a:t>
            </a:r>
            <a:r>
              <a:rPr lang="en-US" sz="1700" dirty="0"/>
              <a:t> </a:t>
            </a:r>
            <a:r>
              <a:rPr lang="en-US" sz="1700" dirty="0" err="1"/>
              <a:t>oraz</a:t>
            </a:r>
            <a:r>
              <a:rPr lang="en-US" sz="1700" dirty="0"/>
              <a:t> </a:t>
            </a:r>
            <a:r>
              <a:rPr lang="en-US" sz="1700" dirty="0" err="1"/>
              <a:t>następn</a:t>
            </a:r>
            <a:r>
              <a:rPr lang="pl-PL" sz="1700" dirty="0"/>
              <a:t>e</a:t>
            </a:r>
            <a:r>
              <a:rPr lang="en-US" sz="1700" dirty="0"/>
              <a:t> </a:t>
            </a:r>
            <a:r>
              <a:rPr lang="en-US" sz="1700" dirty="0" err="1"/>
              <a:t>krok</a:t>
            </a:r>
            <a:r>
              <a:rPr lang="pl-PL" sz="1700" dirty="0"/>
              <a:t>i </a:t>
            </a:r>
            <a:r>
              <a:rPr lang="en-US" sz="1700" dirty="0"/>
              <a:t>(</a:t>
            </a:r>
            <a:r>
              <a:rPr lang="en-US" sz="1700" dirty="0" err="1"/>
              <a:t>zada</a:t>
            </a:r>
            <a:r>
              <a:rPr lang="pl-PL" sz="1700" dirty="0" err="1"/>
              <a:t>nia</a:t>
            </a:r>
            <a:r>
              <a:rPr lang="en-US" sz="1700" dirty="0"/>
              <a:t> </a:t>
            </a:r>
            <a:r>
              <a:rPr lang="en-US" sz="1700" dirty="0" err="1"/>
              <a:t>rozwojow</a:t>
            </a:r>
            <a:r>
              <a:rPr lang="pl-PL" sz="1700" dirty="0"/>
              <a:t>e</a:t>
            </a:r>
            <a:r>
              <a:rPr lang="en-US" sz="1700" dirty="0"/>
              <a:t>) 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	</a:t>
            </a:r>
            <a:endParaRPr lang="pl-PL" sz="1700" dirty="0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0070C0"/>
                </a:solidFill>
              </a:rPr>
              <a:t>PRZEŁOŻONY NIE KOMUNIKUJE STATUSU TALENT</a:t>
            </a:r>
          </a:p>
        </p:txBody>
      </p:sp>
      <p:pic>
        <p:nvPicPr>
          <p:cNvPr id="186370" name="Picture 2" descr="1 on 1 Meeting Software - HR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1306" y="3101650"/>
            <a:ext cx="3583321" cy="31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2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4466" y="432000"/>
            <a:ext cx="10008000" cy="756000"/>
          </a:xfrm>
        </p:spPr>
        <p:txBody>
          <a:bodyPr>
            <a:normAutofit/>
          </a:bodyPr>
          <a:lstStyle/>
          <a:p>
            <a:r>
              <a:rPr lang="pl-PL" sz="3600"/>
              <a:t>Planowanie sukcesji</a:t>
            </a:r>
            <a:endParaRPr lang="en-US" sz="3600"/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534F6FA-B097-25AE-24CB-1DA52E5CFDAD}"/>
              </a:ext>
            </a:extLst>
          </p:cNvPr>
          <p:cNvSpPr txBox="1">
            <a:spLocks/>
          </p:cNvSpPr>
          <p:nvPr/>
        </p:nvSpPr>
        <p:spPr>
          <a:xfrm>
            <a:off x="971176" y="944179"/>
            <a:ext cx="10501353" cy="45507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6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pl-PL" sz="1800">
                <a:solidFill>
                  <a:schemeClr val="bg1"/>
                </a:solidFill>
              </a:rPr>
            </a:br>
            <a:endParaRPr lang="pl-PL" sz="1800"/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1800"/>
              <a:t>HRBP/HRM działu ustala z m</a:t>
            </a:r>
            <a:r>
              <a:rPr lang="pl-PL"/>
              <a:t>enedżerem</a:t>
            </a:r>
            <a:r>
              <a:rPr lang="pl-PL" sz="1800"/>
              <a:t>/dyrektorem obszaru kluczowe stanowiska dla </a:t>
            </a:r>
            <a:br>
              <a:rPr lang="pl-PL" sz="1800"/>
            </a:br>
            <a:r>
              <a:rPr lang="pl-PL" sz="1800"/>
              <a:t>funkcjonowania obszaru i rozwoju biznesu oraz przypisuje osoby, które są gotowe w dłuższej lub krótszej perspektywy objąć te role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/>
              <a:t>Materiał przygotowują w oparciu o narzędzie </a:t>
            </a:r>
            <a:r>
              <a:rPr lang="pl-PL" err="1"/>
              <a:t>planer</a:t>
            </a:r>
            <a:r>
              <a:rPr lang="pl-PL"/>
              <a:t> sukcesji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1800"/>
              <a:t>Na wspólnym spotkaniu menedżerów działów, każdy z menedżerów prezentuje swój </a:t>
            </a:r>
            <a:r>
              <a:rPr lang="pl-PL" sz="1800" err="1"/>
              <a:t>planer</a:t>
            </a:r>
            <a:r>
              <a:rPr lang="pl-PL" sz="1800"/>
              <a:t> sukcesji i omawiamy osoby, które </a:t>
            </a:r>
            <a:r>
              <a:rPr lang="pl-PL"/>
              <a:t>mogłyby objąć kluczowe stanowiska z danego działu oraz </a:t>
            </a:r>
            <a:r>
              <a:rPr lang="pl-PL" sz="1800"/>
              <a:t>z innych działów (wiedza ze spotkań talent </a:t>
            </a:r>
            <a:r>
              <a:rPr lang="pl-PL" sz="1800" err="1"/>
              <a:t>review</a:t>
            </a:r>
            <a:r>
              <a:rPr lang="pl-PL" sz="1800"/>
              <a:t>).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l-PL" sz="1800"/>
              <a:t>Po zebraniu informacji od wszystkich osób, dział HR przygotowuje listę kluczowych stanowisk i plany sukcesji</a:t>
            </a:r>
            <a:r>
              <a:rPr lang="pl-PL"/>
              <a:t>. </a:t>
            </a:r>
            <a:r>
              <a:rPr lang="pl-PL" sz="1800"/>
              <a:t> Materiał jest zatwierdzany przez Zarząd na spotkaniu.</a:t>
            </a:r>
            <a:endParaRPr lang="pl-PL"/>
          </a:p>
        </p:txBody>
      </p:sp>
      <p:sp>
        <p:nvSpPr>
          <p:cNvPr id="3" name="Symbol zastępczy zawartości 9">
            <a:extLst>
              <a:ext uri="{FF2B5EF4-FFF2-40B4-BE49-F238E27FC236}">
                <a16:creationId xmlns:a16="http://schemas.microsoft.com/office/drawing/2014/main" id="{1D2498EF-A2BC-7E52-4C05-518DE3FBCF47}"/>
              </a:ext>
            </a:extLst>
          </p:cNvPr>
          <p:cNvSpPr txBox="1">
            <a:spLocks/>
          </p:cNvSpPr>
          <p:nvPr/>
        </p:nvSpPr>
        <p:spPr>
          <a:xfrm>
            <a:off x="719471" y="5734346"/>
            <a:ext cx="4740675" cy="656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/>
              <a:t>Plik – </a:t>
            </a:r>
            <a:r>
              <a:rPr lang="pl-PL" err="1"/>
              <a:t>planer</a:t>
            </a:r>
            <a:r>
              <a:rPr lang="pl-PL"/>
              <a:t> sukcesji</a:t>
            </a:r>
          </a:p>
        </p:txBody>
      </p:sp>
    </p:spTree>
    <p:extLst>
      <p:ext uri="{BB962C8B-B14F-4D97-AF65-F5344CB8AC3E}">
        <p14:creationId xmlns:p14="http://schemas.microsoft.com/office/powerpoint/2010/main" val="168322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753398" y="16380"/>
            <a:ext cx="8663779" cy="555101"/>
          </a:xfrm>
        </p:spPr>
        <p:txBody>
          <a:bodyPr/>
          <a:lstStyle/>
          <a:p>
            <a:pPr algn="ctr"/>
            <a:r>
              <a:rPr lang="pl-PL" sz="2800">
                <a:cs typeface="Calibri" pitchFamily="34" charset="0"/>
              </a:rPr>
              <a:t>PLANER SUKCESJI </a:t>
            </a:r>
            <a:r>
              <a:rPr lang="de-DE" sz="2800">
                <a:cs typeface="Calibri" pitchFamily="34" charset="0"/>
              </a:rPr>
              <a:t>– </a:t>
            </a:r>
            <a:r>
              <a:rPr lang="pl-PL" sz="2800">
                <a:cs typeface="Calibri" pitchFamily="34" charset="0"/>
              </a:rPr>
              <a:t>Dział Techniczny</a:t>
            </a:r>
            <a:endParaRPr lang="de-DE" sz="2800">
              <a:cs typeface="Calibri" pitchFamily="34" charset="0"/>
            </a:endParaRPr>
          </a:p>
        </p:txBody>
      </p:sp>
      <p:graphicFrame>
        <p:nvGraphicFramePr>
          <p:cNvPr id="66" name="Diagram 65"/>
          <p:cNvGraphicFramePr/>
          <p:nvPr>
            <p:extLst>
              <p:ext uri="{D42A27DB-BD31-4B8C-83A1-F6EECF244321}">
                <p14:modId xmlns:p14="http://schemas.microsoft.com/office/powerpoint/2010/main" val="3059399396"/>
              </p:ext>
            </p:extLst>
          </p:nvPr>
        </p:nvGraphicFramePr>
        <p:xfrm>
          <a:off x="1905000" y="500042"/>
          <a:ext cx="871543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1876364" y="2714620"/>
            <a:ext cx="8715436" cy="12858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864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881158" y="4107661"/>
            <a:ext cx="8715436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864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881158" y="5500702"/>
            <a:ext cx="8715436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864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16200000" flipH="1">
            <a:off x="1198239" y="3219064"/>
            <a:ext cx="9438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80975" indent="-180975">
              <a:spcBef>
                <a:spcPts val="864"/>
              </a:spcBef>
              <a:buClr>
                <a:schemeClr val="tx2"/>
              </a:buClr>
            </a:pPr>
            <a:r>
              <a:rPr lang="pl-PL"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Gotowy już </a:t>
            </a:r>
            <a:endParaRPr lang="en-US" sz="12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 flipH="1">
            <a:off x="763796" y="4612105"/>
            <a:ext cx="18127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80975" indent="-180975">
              <a:spcBef>
                <a:spcPts val="864"/>
              </a:spcBef>
              <a:buClr>
                <a:schemeClr val="tx2"/>
              </a:buClr>
            </a:pPr>
            <a:r>
              <a:rPr lang="pl-PL"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Gotowy w okresie </a:t>
            </a:r>
            <a:r>
              <a:rPr lang="de-DE"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2-3 </a:t>
            </a:r>
            <a:r>
              <a:rPr lang="pl-PL"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lat</a:t>
            </a:r>
            <a:endParaRPr lang="en-US" sz="12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 flipH="1">
            <a:off x="1093563" y="6005146"/>
            <a:ext cx="11532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80975" indent="-180975">
              <a:spcBef>
                <a:spcPts val="864"/>
              </a:spcBef>
              <a:buClr>
                <a:schemeClr val="tx2"/>
              </a:buClr>
            </a:pPr>
            <a:r>
              <a:rPr lang="pl-PL"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Nagła potrzeba</a:t>
            </a:r>
            <a:endParaRPr lang="en-US" sz="12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033806" y="2821777"/>
            <a:ext cx="1214446" cy="107157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de-DE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740555" y="2821777"/>
            <a:ext cx="1214446" cy="107157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de-DE" sz="105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033806" y="4214818"/>
            <a:ext cx="1214446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en-US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386606" y="4214818"/>
            <a:ext cx="1214446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de-DE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033806" y="5607859"/>
            <a:ext cx="1214446" cy="107157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en-US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786406" y="5607859"/>
            <a:ext cx="1214446" cy="107157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en-US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7386606" y="5607859"/>
            <a:ext cx="1214446" cy="107157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en-US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91360" y="2819400"/>
            <a:ext cx="1214446" cy="107157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de-DE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86406" y="4214818"/>
            <a:ext cx="1214446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  <a:buClr>
                <a:schemeClr val="tx2"/>
              </a:buClr>
            </a:pPr>
            <a:endParaRPr lang="de-DE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31"/>
          <p:cNvSpPr/>
          <p:nvPr/>
        </p:nvSpPr>
        <p:spPr>
          <a:xfrm>
            <a:off x="3290159" y="733172"/>
            <a:ext cx="1487293" cy="3922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64"/>
              </a:spcBef>
            </a:pPr>
            <a:r>
              <a:rPr lang="pl-PL">
                <a:solidFill>
                  <a:schemeClr val="tx2"/>
                </a:solidFill>
              </a:rPr>
              <a:t>PRZYKŁAD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770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8000" y="468000"/>
            <a:ext cx="9900000" cy="756000"/>
          </a:xfrm>
        </p:spPr>
        <p:txBody>
          <a:bodyPr>
            <a:normAutofit/>
          </a:bodyPr>
          <a:lstStyle/>
          <a:p>
            <a:r>
              <a:rPr lang="pl-PL" sz="3600" err="1"/>
              <a:t>Next</a:t>
            </a:r>
            <a:r>
              <a:rPr lang="pl-PL" sz="3600"/>
              <a:t> </a:t>
            </a:r>
            <a:r>
              <a:rPr lang="pl-PL" sz="3600" err="1"/>
              <a:t>steps</a:t>
            </a:r>
            <a:endParaRPr lang="en-US" sz="3600"/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534F6FA-B097-25AE-24CB-1DA52E5CFDAD}"/>
              </a:ext>
            </a:extLst>
          </p:cNvPr>
          <p:cNvSpPr txBox="1">
            <a:spLocks/>
          </p:cNvSpPr>
          <p:nvPr/>
        </p:nvSpPr>
        <p:spPr>
          <a:xfrm>
            <a:off x="566062" y="1446026"/>
            <a:ext cx="10668824" cy="4550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bg1"/>
                </a:solidFill>
              </a:rPr>
              <a:t>status </a:t>
            </a:r>
            <a:r>
              <a:rPr lang="pl-PL" sz="1800" i="1" dirty="0">
                <a:solidFill>
                  <a:schemeClr val="bg1"/>
                </a:solidFill>
              </a:rPr>
              <a:t>Ryzyko odejścia </a:t>
            </a:r>
            <a:r>
              <a:rPr lang="pl-PL" sz="1800" dirty="0">
                <a:solidFill>
                  <a:schemeClr val="bg1"/>
                </a:solidFill>
              </a:rPr>
              <a:t>dla pracowników ze statusem talentu </a:t>
            </a:r>
            <a:endParaRPr lang="pl-PL" sz="1800" dirty="0"/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/>
              <a:t>Komunikacja procesów HR (PM,TM) do wszystkich pracowników (spotkania, komunikat email, komunikat na tablicach,  spotkania komunikacyjne w </a:t>
            </a:r>
            <a:r>
              <a:rPr lang="pl-PL" dirty="0" err="1"/>
              <a:t>operacyji</a:t>
            </a:r>
            <a:r>
              <a:rPr lang="pl-PL" dirty="0"/>
              <a:t> </a:t>
            </a:r>
            <a:r>
              <a:rPr lang="pl-PL" b="1" dirty="0">
                <a:sym typeface="Wingdings" panose="05000000000000000000" pitchFamily="2" charset="2"/>
              </a:rPr>
              <a:t> </a:t>
            </a:r>
            <a:r>
              <a:rPr lang="pl-PL" b="1" dirty="0"/>
              <a:t>IV 2024</a:t>
            </a:r>
            <a:r>
              <a:rPr lang="pl-PL" dirty="0"/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/>
              <a:t>Rozpoczęcie procesu performance management, wyznaczanie celów na dany rok 2024/Skill matrix oraz rozmowa roczna z pracownikiem „O” /</a:t>
            </a:r>
            <a:r>
              <a:rPr lang="pl-PL" dirty="0" err="1"/>
              <a:t>skill</a:t>
            </a:r>
            <a:r>
              <a:rPr lang="pl-PL" dirty="0"/>
              <a:t> matrix</a:t>
            </a:r>
            <a:r>
              <a:rPr lang="pl-PL" b="1" dirty="0">
                <a:sym typeface="Wingdings" panose="05000000000000000000" pitchFamily="2" charset="2"/>
              </a:rPr>
              <a:t></a:t>
            </a:r>
            <a:r>
              <a:rPr lang="pl-PL" b="1" dirty="0"/>
              <a:t> IV–VI 2024</a:t>
            </a:r>
            <a:r>
              <a:rPr lang="pl-PL" dirty="0"/>
              <a:t>.  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/>
              <a:t>Rozpoczęcie procesu talent management (ocena potencjału i planowanie sukcesji) </a:t>
            </a:r>
            <a:r>
              <a:rPr lang="pl-PL" b="1" dirty="0">
                <a:sym typeface="Wingdings" panose="05000000000000000000" pitchFamily="2" charset="2"/>
              </a:rPr>
              <a:t> </a:t>
            </a:r>
            <a:r>
              <a:rPr lang="pl-PL" b="1" dirty="0"/>
              <a:t>VI  i VII 2024</a:t>
            </a:r>
            <a:r>
              <a:rPr lang="pl-PL" dirty="0"/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9170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8000" y="432000"/>
            <a:ext cx="10116000" cy="756000"/>
          </a:xfrm>
        </p:spPr>
        <p:txBody>
          <a:bodyPr>
            <a:normAutofit/>
          </a:bodyPr>
          <a:lstStyle/>
          <a:p>
            <a:r>
              <a:rPr lang="pl-PL" sz="3600"/>
              <a:t>Cztery etapy do osiągania lepszych wyników </a:t>
            </a:r>
            <a:endParaRPr lang="en-US" sz="3600"/>
          </a:p>
        </p:txBody>
      </p:sp>
      <p:sp>
        <p:nvSpPr>
          <p:cNvPr id="5" name="TextBox 14"/>
          <p:cNvSpPr txBox="1"/>
          <p:nvPr/>
        </p:nvSpPr>
        <p:spPr>
          <a:xfrm>
            <a:off x="1529552" y="3518158"/>
            <a:ext cx="2264254" cy="23710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marL="180975" indent="-180975">
              <a:buClr>
                <a:schemeClr val="tx2"/>
              </a:buClr>
              <a:buFont typeface="Arial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Cele firmowe są kaskadowane. Na wszystkich poziomach stanowisk stawiane są ambitne zadania wynikające z celów firmy.</a:t>
            </a:r>
          </a:p>
          <a:p>
            <a:pPr marL="180975" indent="-180975">
              <a:buClr>
                <a:schemeClr val="tx2"/>
              </a:buClr>
              <a:buFont typeface="Arial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Dla każdego celu określany jest poziom 3, czyli zgodnie z oczekiwaniami.</a:t>
            </a:r>
          </a:p>
          <a:p>
            <a:pPr marL="180975" indent="-180975">
              <a:buClr>
                <a:schemeClr val="tx2"/>
              </a:buClr>
              <a:buFont typeface="Arial" pitchFamily="34" charset="0"/>
              <a:buChar char="•"/>
            </a:pPr>
            <a:r>
              <a:rPr lang="pl-PL" sz="1100" dirty="0">
                <a:solidFill>
                  <a:srgbClr val="000000"/>
                </a:solidFill>
              </a:rPr>
              <a:t>Definiowane są oczekiwania do wyznaczonych kompetencji.</a:t>
            </a:r>
          </a:p>
          <a:p>
            <a:pPr marL="180975" indent="-180975">
              <a:buClr>
                <a:schemeClr val="tx2"/>
              </a:buClr>
              <a:buFont typeface="Arial" pitchFamily="34" charset="0"/>
              <a:buChar char="•"/>
            </a:pPr>
            <a:r>
              <a:rPr lang="pl-PL" sz="1100" dirty="0" err="1">
                <a:solidFill>
                  <a:srgbClr val="000000"/>
                </a:solidFill>
              </a:rPr>
              <a:t>Skill</a:t>
            </a:r>
            <a:r>
              <a:rPr lang="pl-PL" sz="1100" dirty="0">
                <a:solidFill>
                  <a:srgbClr val="000000"/>
                </a:solidFill>
              </a:rPr>
              <a:t> matrix dla poziomu operacyjnego od brygadzisty w dół</a:t>
            </a:r>
          </a:p>
          <a:p>
            <a:pPr marL="180975" indent="-180975">
              <a:buClr>
                <a:schemeClr val="tx2"/>
              </a:buClr>
              <a:buFont typeface="Arial" pitchFamily="34" charset="0"/>
              <a:buChar char="•"/>
            </a:pPr>
            <a:endParaRPr lang="pl-PL" sz="1100" dirty="0">
              <a:solidFill>
                <a:srgbClr val="000000"/>
              </a:solidFill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916682" y="3567499"/>
            <a:ext cx="1916352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Pracownik dokonuje samooceny swoich celów i kompetencji wyznaczonych mu na dany rok kalendarzowy.</a:t>
            </a:r>
            <a:endParaRPr lang="de-DE" sz="1100" dirty="0">
              <a:solidFill>
                <a:srgbClr val="000000"/>
              </a:solidFill>
            </a:endParaRPr>
          </a:p>
        </p:txBody>
      </p:sp>
      <p:grpSp>
        <p:nvGrpSpPr>
          <p:cNvPr id="8" name="Group 30"/>
          <p:cNvGrpSpPr/>
          <p:nvPr/>
        </p:nvGrpSpPr>
        <p:grpSpPr>
          <a:xfrm>
            <a:off x="861870" y="1392234"/>
            <a:ext cx="10144953" cy="1887227"/>
            <a:chOff x="74410" y="1549010"/>
            <a:chExt cx="10586272" cy="1684632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74410" y="1549010"/>
              <a:ext cx="10586272" cy="1684632"/>
            </a:xfrm>
            <a:prstGeom prst="rect">
              <a:avLst/>
            </a:prstGeom>
            <a:solidFill>
              <a:schemeClr val="tx2">
                <a:alpha val="7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defTabSz="933450"/>
              <a:endParaRPr lang="en-US" sz="1600" b="1"/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865402" y="1565998"/>
              <a:ext cx="2212698" cy="1640841"/>
            </a:xfrm>
            <a:prstGeom prst="chevron">
              <a:avLst>
                <a:gd name="adj" fmla="val 22153"/>
              </a:avLst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lIns="36000" tIns="108000" rIns="36000" bIns="0" anchor="ctr"/>
            <a:lstStyle/>
            <a:p>
              <a:pPr algn="ctr" defTabSz="933450">
                <a:spcBef>
                  <a:spcPct val="10000"/>
                </a:spcBef>
              </a:pPr>
              <a:r>
                <a:rPr lang="pl-PL" sz="1400" b="1">
                  <a:solidFill>
                    <a:schemeClr val="bg1"/>
                  </a:solidFill>
                </a:rPr>
                <a:t>Ustalenie  celów </a:t>
              </a:r>
              <a:endParaRPr lang="de-DE" sz="1400" b="1">
                <a:solidFill>
                  <a:schemeClr val="bg1"/>
                </a:solidFill>
              </a:endParaRPr>
            </a:p>
            <a:p>
              <a:pPr algn="ctr" defTabSz="933450">
                <a:spcBef>
                  <a:spcPct val="10000"/>
                </a:spcBef>
              </a:pPr>
              <a:endParaRPr lang="de-DE" sz="1600" b="1">
                <a:solidFill>
                  <a:schemeClr val="bg1"/>
                </a:solidFill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219321" y="1549328"/>
              <a:ext cx="2212698" cy="1650378"/>
            </a:xfrm>
            <a:prstGeom prst="chevron">
              <a:avLst>
                <a:gd name="adj" fmla="val 21983"/>
              </a:avLst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0" anchor="ctr"/>
            <a:lstStyle/>
            <a:p>
              <a:pPr algn="ctr" defTabSz="933450">
                <a:spcBef>
                  <a:spcPct val="10000"/>
                </a:spcBef>
              </a:pPr>
              <a:r>
                <a:rPr lang="de-DE" b="1">
                  <a:solidFill>
                    <a:schemeClr val="bg1"/>
                  </a:solidFill>
                </a:rPr>
                <a:t> </a:t>
              </a:r>
              <a:r>
                <a:rPr lang="pl-PL" sz="1400" b="1">
                  <a:solidFill>
                    <a:schemeClr val="bg1"/>
                  </a:solidFill>
                </a:rPr>
                <a:t>Samoocena</a:t>
              </a:r>
              <a:br>
                <a:rPr lang="de-DE" sz="1600" b="1">
                  <a:solidFill>
                    <a:schemeClr val="bg1"/>
                  </a:solidFill>
                </a:rPr>
              </a:br>
              <a:endParaRPr lang="de-DE" sz="1600" b="1">
                <a:solidFill>
                  <a:schemeClr val="bg1"/>
                </a:solidFill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946669" y="1559189"/>
              <a:ext cx="2216424" cy="1640841"/>
            </a:xfrm>
            <a:prstGeom prst="chevron">
              <a:avLst>
                <a:gd name="adj" fmla="val 21396"/>
              </a:avLst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lIns="0" tIns="36000" rIns="0" bIns="0" anchor="ctr"/>
            <a:lstStyle/>
            <a:p>
              <a:pPr algn="ctr" defTabSz="933450"/>
              <a:r>
                <a:rPr lang="pl-PL" sz="1400" b="1" dirty="0">
                  <a:solidFill>
                    <a:schemeClr val="bg1"/>
                  </a:solidFill>
                </a:rPr>
                <a:t>Rozmowa z pracownikiem tj. ocena pracownicza/</a:t>
              </a:r>
              <a:r>
                <a:rPr lang="pl-PL" sz="1400" b="1" dirty="0" err="1">
                  <a:solidFill>
                    <a:schemeClr val="bg1"/>
                  </a:solidFill>
                </a:rPr>
                <a:t>skill</a:t>
              </a:r>
              <a:r>
                <a:rPr lang="pl-PL" sz="1400" b="1" dirty="0">
                  <a:solidFill>
                    <a:schemeClr val="bg1"/>
                  </a:solidFill>
                </a:rPr>
                <a:t> matrix </a:t>
              </a:r>
              <a:br>
                <a:rPr lang="de-DE" sz="1400" b="1" dirty="0"/>
              </a:br>
              <a:endParaRPr lang="de-DE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20578" y="3613341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67051" y="3295649"/>
            <a:ext cx="12330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 dirty="0"/>
              <a:t>styczeń – luty </a:t>
            </a:r>
            <a:endParaRPr lang="en-US" sz="1200" b="1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422536" y="3290500"/>
            <a:ext cx="14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 dirty="0"/>
              <a:t>do końca lutego </a:t>
            </a:r>
            <a:endParaRPr lang="en-US" sz="1200" b="1" dirty="0"/>
          </a:p>
        </p:txBody>
      </p:sp>
      <p:sp>
        <p:nvSpPr>
          <p:cNvPr id="18" name="TextBox 31"/>
          <p:cNvSpPr txBox="1"/>
          <p:nvPr/>
        </p:nvSpPr>
        <p:spPr>
          <a:xfrm>
            <a:off x="6139492" y="3538048"/>
            <a:ext cx="189231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Przełożony prezentuje ocenę ogólną swoich pracowników i omawia ją wraz z innymi menedżerami.</a:t>
            </a:r>
          </a:p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Na spotkaniu kalibracyjnym ustalana jest ostateczna ocena, która przekazywana jest pracownikowi.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817098" y="3279462"/>
            <a:ext cx="14526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 b="1"/>
              <a:t>styczeń - marzec</a:t>
            </a:r>
            <a:endParaRPr lang="en-US" sz="1200" b="1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771213" y="3282259"/>
            <a:ext cx="1568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200" b="1" dirty="0"/>
              <a:t>do końca kwietnia</a:t>
            </a:r>
            <a:endParaRPr lang="en-US" sz="1200" b="1" dirty="0"/>
          </a:p>
        </p:txBody>
      </p:sp>
      <p:sp>
        <p:nvSpPr>
          <p:cNvPr id="23" name="TextBox 31"/>
          <p:cNvSpPr txBox="1"/>
          <p:nvPr/>
        </p:nvSpPr>
        <p:spPr>
          <a:xfrm>
            <a:off x="8529918" y="3530058"/>
            <a:ext cx="2673775" cy="21236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Przełożony daje feedback odnośnie oceny ogólnej, oceny realizacji poszczególnych celów i oceny kluczowych kompetencji.</a:t>
            </a:r>
          </a:p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W trakcie spotkania lub po sesji  talent </a:t>
            </a:r>
            <a:r>
              <a:rPr lang="pl-PL" sz="1100" dirty="0" err="1">
                <a:solidFill>
                  <a:srgbClr val="000000"/>
                </a:solidFill>
              </a:rPr>
              <a:t>review</a:t>
            </a:r>
            <a:r>
              <a:rPr lang="pl-PL" sz="1100" dirty="0">
                <a:solidFill>
                  <a:srgbClr val="000000"/>
                </a:solidFill>
              </a:rPr>
              <a:t>  jest omawiany kierunek rozwoju/działań na kolejny rok.</a:t>
            </a:r>
          </a:p>
          <a:p>
            <a:pPr marL="180975" indent="-180975">
              <a:buClr>
                <a:srgbClr val="000099"/>
              </a:buClr>
              <a:buFont typeface="Wingdings" pitchFamily="2" charset="2"/>
              <a:buChar char="§"/>
            </a:pPr>
            <a:r>
              <a:rPr lang="pl-PL" sz="1100" dirty="0">
                <a:solidFill>
                  <a:srgbClr val="000000"/>
                </a:solidFill>
              </a:rPr>
              <a:t>Pracownik ma prawo nie zgodzić się z oceną pracowniczą i może odwołać się do Dyrektora Pionu i HR Managera</a:t>
            </a: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8FE45F63-1CCD-2E37-BBD9-F408E4ED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870" y="1411265"/>
            <a:ext cx="1960803" cy="1830179"/>
          </a:xfrm>
          <a:prstGeom prst="chevron">
            <a:avLst>
              <a:gd name="adj" fmla="val 21396"/>
            </a:avLst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lIns="0" tIns="36000" rIns="0" bIns="0" anchor="ctr"/>
          <a:lstStyle/>
          <a:p>
            <a:pPr algn="ctr" defTabSz="933450"/>
            <a:r>
              <a:rPr lang="pl-PL" sz="1400" b="1">
                <a:solidFill>
                  <a:schemeClr val="bg1"/>
                </a:solidFill>
              </a:rPr>
              <a:t>Kalibracja wyników pracy </a:t>
            </a:r>
            <a:br>
              <a:rPr lang="de-DE" sz="1400" b="1">
                <a:solidFill>
                  <a:schemeClr val="bg1"/>
                </a:solidFill>
              </a:rPr>
            </a:b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C7023EF8-A591-47FF-8FD5-EEDFD795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552" y="6038724"/>
            <a:ext cx="3931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 dirty="0"/>
              <a:t>Osoba odpowiedzialna: Menedżer</a:t>
            </a:r>
            <a:endParaRPr lang="en-US" sz="1200" b="1" dirty="0"/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08F44477-10B2-D0F3-8D30-CECB4D6F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213" y="5667101"/>
            <a:ext cx="2088000" cy="4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/>
              <a:t>Osoba odpowiedzialna: Menedżer</a:t>
            </a:r>
            <a:endParaRPr lang="en-US" sz="1200" b="1"/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9620F8CD-3C06-F15B-F776-F88980DE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733" y="5647777"/>
            <a:ext cx="2088000" cy="4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/>
              <a:t>Osoba odpowiedzialna: Menedżer i HRBP/HRM</a:t>
            </a:r>
            <a:endParaRPr lang="en-US" sz="1200" b="1"/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8F6EFE69-75E4-FDA6-4E75-5AAA5C234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332" y="6383043"/>
            <a:ext cx="910280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</a:rPr>
              <a:t>CIĄGŁY FEEDBACK  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F5727-CCF8-74F5-7467-52A5E9EE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51001"/>
            <a:ext cx="9972000" cy="75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-PL" sz="3600" b="1" kern="1200"/>
              <a:t>Informacja zwrotna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535E44-96BF-7FE2-4160-C4294432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889" y="6520264"/>
            <a:ext cx="92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94391D8-BAAB-43BD-A4AB-5999C90F2801}" type="slidenum">
              <a:rPr lang="sv-SE" smtClean="0"/>
              <a:pPr/>
              <a:t>4</a:t>
            </a:fld>
            <a:endParaRPr lang="sv-SE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214D2EF-F07B-8163-B111-9BA32738F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220125"/>
              </p:ext>
            </p:extLst>
          </p:nvPr>
        </p:nvGraphicFramePr>
        <p:xfrm>
          <a:off x="133350" y="1337310"/>
          <a:ext cx="6483837" cy="444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FD63B22-7A68-C769-B45E-6C368CFE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840" y="1088477"/>
            <a:ext cx="5004271" cy="51583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1400" dirty="0"/>
              <a:t>Znajdź czas na dawanie regularnego feedbacku!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400" dirty="0"/>
              <a:t>Regularny feedback odgrywa zasadniczą rolę w procesie zarządzania oceną pracowniczą.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400" dirty="0"/>
              <a:t>Każdy na bieżąco powinien wiedzieć co zrobił dobrze i co powinien poprawić.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400" dirty="0"/>
              <a:t>Regularne omawianie realizacji wyników sprawia, że przeprowadzenie oceny rocznej jest łatwiejsze dla obu stron, nie pojawia się informacją będąca dużym zaskoczeniem.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400" dirty="0"/>
              <a:t>Spotkanie lub długa rozmowa nie są potrzebne aby dać regularny feedback. Zawsze kiedy zaobserwujesz zachowanie warte skomentowania, podziel się natychmiast feedbackiem, bądź przy tym szczery i otwarty. </a:t>
            </a:r>
            <a:endParaRPr lang="en-US" sz="1400" dirty="0"/>
          </a:p>
          <a:p>
            <a:pPr marL="0">
              <a:lnSpc>
                <a:spcPct val="12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8299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F1933-FA2F-6121-584F-382EC5CA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30" y="250830"/>
            <a:ext cx="10260000" cy="79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l-PL" sz="3600" dirty="0"/>
              <a:t>Narzędzia do osiągniecia lepszych wyników pracy – dialog z pracownikiem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FE54D5-D4E2-BBA4-4609-F6958AB64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176" y="1373684"/>
            <a:ext cx="10644028" cy="5329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600" b="1" dirty="0"/>
              <a:t>Formularz samooceny pracownika do rozmowy rocznej z pracownikiem „0” – proces 2024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600" b="1" dirty="0"/>
              <a:t>Formularz ustalania celów rocznych i </a:t>
            </a:r>
            <a:r>
              <a:rPr lang="pl-PL" sz="1600" b="1" dirty="0" err="1"/>
              <a:t>skill</a:t>
            </a:r>
            <a:r>
              <a:rPr lang="pl-PL" sz="1600" b="1" dirty="0"/>
              <a:t> matrix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600" b="1" dirty="0"/>
              <a:t>Formularz oceny rocznej i samooceny pracownika, </a:t>
            </a:r>
            <a:r>
              <a:rPr lang="pl-PL" sz="1600" b="1" dirty="0" err="1"/>
              <a:t>skill</a:t>
            </a:r>
            <a:r>
              <a:rPr lang="pl-PL" sz="1600" b="1" dirty="0"/>
              <a:t> matrix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684F14-01B4-A77F-142E-B8F60930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889" y="6520264"/>
            <a:ext cx="92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94391D8-BAAB-43BD-A4AB-5999C90F2801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FBAC7437-5824-E5AC-B89B-B4F36E807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34192"/>
              </p:ext>
            </p:extLst>
          </p:nvPr>
        </p:nvGraphicFramePr>
        <p:xfrm>
          <a:off x="1209675" y="3381029"/>
          <a:ext cx="914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525" progId="Word.Document.12">
                  <p:embed/>
                </p:oleObj>
              </mc:Choice>
              <mc:Fallback>
                <p:oleObj name="Document" showAsIcon="1" r:id="rId2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9675" y="3381029"/>
                        <a:ext cx="914400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>
            <a:extLst>
              <a:ext uri="{FF2B5EF4-FFF2-40B4-BE49-F238E27FC236}">
                <a16:creationId xmlns:a16="http://schemas.microsoft.com/office/drawing/2014/main" id="{1F1A6723-2FF3-EDE1-E8DA-D135733A6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34058"/>
              </p:ext>
            </p:extLst>
          </p:nvPr>
        </p:nvGraphicFramePr>
        <p:xfrm>
          <a:off x="1209675" y="20042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525" progId="Word.Document.12">
                  <p:embed/>
                </p:oleObj>
              </mc:Choice>
              <mc:Fallback>
                <p:oleObj name="Document" showAsIcon="1" r:id="rId4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675" y="20042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46ED1AFF-DD04-AB04-DE86-E76F51E1C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03674"/>
              </p:ext>
            </p:extLst>
          </p:nvPr>
        </p:nvGraphicFramePr>
        <p:xfrm>
          <a:off x="1209675" y="514352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525" progId="Word.Document.12">
                  <p:embed/>
                </p:oleObj>
              </mc:Choice>
              <mc:Fallback>
                <p:oleObj name="Document" showAsIcon="1" r:id="rId6" imgW="914400" imgH="771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9675" y="514352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72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F1933-FA2F-6121-584F-382EC5CA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68000"/>
            <a:ext cx="9972000" cy="756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l-PL" sz="3600"/>
              <a:t>Formularz oceny rocznej </a:t>
            </a:r>
            <a:r>
              <a:rPr lang="pl-PL" sz="3300"/>
              <a:t>i samooceny pracownika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FE54D5-D4E2-BBA4-4609-F6958AB64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396" y="1373684"/>
            <a:ext cx="10644028" cy="53291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400" dirty="0"/>
              <a:t>Ocena pracownicza składa się z dwóch obszarów: </a:t>
            </a:r>
            <a:r>
              <a:rPr lang="pl-PL" sz="1400" b="1" dirty="0"/>
              <a:t>CO</a:t>
            </a:r>
            <a:r>
              <a:rPr lang="pl-PL" sz="1400" dirty="0"/>
              <a:t> i </a:t>
            </a:r>
            <a:r>
              <a:rPr lang="pl-PL" sz="1400" b="1" dirty="0"/>
              <a:t>JAK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1400" b="1" dirty="0"/>
              <a:t>„CO” </a:t>
            </a:r>
            <a:r>
              <a:rPr lang="pl-PL" sz="1400" dirty="0"/>
              <a:t>– cele jakie zostały z pracownikiem ustalone do realizacji w danym roku.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100" dirty="0"/>
              <a:t>	*Każdy pracownik powinien mieć wyznaczone minimum 3 cele roczne w tym: minimum 2 cele biznesowe i 1 cel rozwojowy.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ü"/>
            </a:pPr>
            <a:r>
              <a:rPr lang="pl-PL" sz="1400" b="1" dirty="0"/>
              <a:t>„JAK” </a:t>
            </a:r>
            <a:r>
              <a:rPr lang="pl-PL" sz="1400" dirty="0"/>
              <a:t>– kompetencje, które w danym roku zostały określone jako te, nad którymi pracownik powinien najbardziej się skoncentrować.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100" dirty="0">
                <a:effectLst/>
                <a:ea typeface="Calibri"/>
                <a:cs typeface="Times New Roman"/>
              </a:rPr>
              <a:t>		*Każdy pracownik powinien mieć ocenione minimum 3 kompetencje z katalogu kompetencji (zawodowe oraz </a:t>
            </a:r>
            <a:r>
              <a:rPr lang="pl-PL" sz="1100" dirty="0" err="1">
                <a:effectLst/>
                <a:ea typeface="Calibri"/>
                <a:cs typeface="Times New Roman"/>
              </a:rPr>
              <a:t>społeczno</a:t>
            </a:r>
            <a:r>
              <a:rPr lang="pl-PL" sz="1100" dirty="0">
                <a:effectLst/>
                <a:ea typeface="Calibri"/>
                <a:cs typeface="Times New Roman"/>
              </a:rPr>
              <a:t> – osobiste)</a:t>
            </a:r>
            <a:endParaRPr lang="pl-PL" sz="1100" dirty="0"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endParaRPr lang="pl-PL" sz="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JAK = CO</a:t>
            </a:r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 </a:t>
            </a:r>
            <a:endParaRPr lang="pl-PL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None/>
            </a:pPr>
            <a:r>
              <a:rPr lang="pl-PL" sz="1400" b="1" dirty="0">
                <a:ea typeface="Calibri"/>
                <a:cs typeface="Times New Roman"/>
              </a:rPr>
              <a:t>W końcowej ocenie pracowniczej oba te aspekty są tak samo ważne! Nie wyznaczamy średniej ocen!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Skill matrix jest formularzem oceny pracowniczej dla pracowników produkcyjnych oraz magazynu ze stanowisk operacyjnych (od brygadzisty w dół).  To przełożony decyduje w jakim zakresie/do jakiego poziomu </a:t>
            </a:r>
            <a:r>
              <a:rPr lang="pl-PL" sz="1400" dirty="0" err="1"/>
              <a:t>skill</a:t>
            </a:r>
            <a:r>
              <a:rPr lang="pl-PL" sz="1400" dirty="0"/>
              <a:t> matrix ma zostać zrealizowany w ramach oceny pracowniczej zarówno w aspekcie</a:t>
            </a:r>
            <a:r>
              <a:rPr lang="pl-PL" sz="1400" b="1" dirty="0"/>
              <a:t> CO</a:t>
            </a:r>
            <a:r>
              <a:rPr lang="pl-PL" sz="1400" dirty="0"/>
              <a:t> jak i </a:t>
            </a:r>
            <a:r>
              <a:rPr lang="pl-PL" sz="1400" b="1" dirty="0"/>
              <a:t>JAK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8ABE64B-77A0-EFC2-A0C6-7718378C8F33}"/>
              </a:ext>
            </a:extLst>
          </p:cNvPr>
          <p:cNvSpPr txBox="1">
            <a:spLocks/>
          </p:cNvSpPr>
          <p:nvPr/>
        </p:nvSpPr>
        <p:spPr>
          <a:xfrm>
            <a:off x="854576" y="5932170"/>
            <a:ext cx="1808614" cy="92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endParaRPr lang="pl-PL" b="1">
              <a:solidFill>
                <a:srgbClr val="002060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BC7A431A-0B69-D5D2-55B9-68291A20001D}"/>
              </a:ext>
            </a:extLst>
          </p:cNvPr>
          <p:cNvSpPr txBox="1">
            <a:spLocks/>
          </p:cNvSpPr>
          <p:nvPr/>
        </p:nvSpPr>
        <p:spPr>
          <a:xfrm>
            <a:off x="845794" y="6084019"/>
            <a:ext cx="2537485" cy="71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Neue Haas Grotesk Text Pro" panose="020B0504020202020204" pitchFamily="34" charset="0"/>
              <a:buNone/>
            </a:pPr>
            <a:endParaRPr lang="pl-PL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BCB792-F934-FED8-6CF5-E675E785F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045739"/>
              </p:ext>
            </p:extLst>
          </p:nvPr>
        </p:nvGraphicFramePr>
        <p:xfrm>
          <a:off x="2662242" y="1658614"/>
          <a:ext cx="7474788" cy="529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PoleTekstowe 2">
            <a:extLst>
              <a:ext uri="{FF2B5EF4-FFF2-40B4-BE49-F238E27FC236}">
                <a16:creationId xmlns:a16="http://schemas.microsoft.com/office/drawing/2014/main" id="{C0282849-E87C-CF28-BE4D-8BC77913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51" y="1928967"/>
            <a:ext cx="22479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Po co istniejemy?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Jaką wartość tworzymy? </a:t>
            </a:r>
          </a:p>
        </p:txBody>
      </p:sp>
      <p:sp>
        <p:nvSpPr>
          <p:cNvPr id="24582" name="PoleTekstowe 7">
            <a:extLst>
              <a:ext uri="{FF2B5EF4-FFF2-40B4-BE49-F238E27FC236}">
                <a16:creationId xmlns:a16="http://schemas.microsoft.com/office/drawing/2014/main" id="{3AE1DCEC-62B6-649D-5DBA-86B97745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8" y="3806112"/>
            <a:ext cx="3384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Jak powinniśmy zorganizować naszą firmę i na jakich działaniach się skupić, aby osiągnąć cele?</a:t>
            </a:r>
          </a:p>
        </p:txBody>
      </p:sp>
      <p:sp>
        <p:nvSpPr>
          <p:cNvPr id="24583" name="PoleTekstowe 13">
            <a:extLst>
              <a:ext uri="{FF2B5EF4-FFF2-40B4-BE49-F238E27FC236}">
                <a16:creationId xmlns:a16="http://schemas.microsoft.com/office/drawing/2014/main" id="{9DD92387-F1A5-FF98-3FE7-261E11274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12" y="5724571"/>
            <a:ext cx="35273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Jakie cele otrzymają indywidualni pracownicy, aby zrealizować cele firmowe?</a:t>
            </a:r>
          </a:p>
        </p:txBody>
      </p:sp>
      <p:sp>
        <p:nvSpPr>
          <p:cNvPr id="24584" name="PoleTekstowe 9">
            <a:extLst>
              <a:ext uri="{FF2B5EF4-FFF2-40B4-BE49-F238E27FC236}">
                <a16:creationId xmlns:a16="http://schemas.microsoft.com/office/drawing/2014/main" id="{763DF6A1-6D23-CD87-81A9-9F52DE45F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394" y="2796097"/>
            <a:ext cx="288560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Jaka jest nasza wizja przyszłości?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Dokąd zamierzamy dotrzeć?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Jakie są nasze długookresowe cele?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Co jest najważniejsze dla naszego sukcesu?</a:t>
            </a:r>
          </a:p>
        </p:txBody>
      </p:sp>
      <p:sp>
        <p:nvSpPr>
          <p:cNvPr id="24585" name="PoleTekstowe 11">
            <a:extLst>
              <a:ext uri="{FF2B5EF4-FFF2-40B4-BE49-F238E27FC236}">
                <a16:creationId xmlns:a16="http://schemas.microsoft.com/office/drawing/2014/main" id="{AD6EDFC4-258B-08E0-E8C5-8E2D5817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094" y="5099761"/>
            <a:ext cx="250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b="1">
                <a:solidFill>
                  <a:schemeClr val="tx1"/>
                </a:solidFill>
                <a:latin typeface="+mj-lt"/>
              </a:rPr>
              <a:t>Co poszczególne działy zrobią, aby osiągnąć cele?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E69D65C-F961-001A-522A-367BBBF37A02}"/>
              </a:ext>
            </a:extLst>
          </p:cNvPr>
          <p:cNvCxnSpPr>
            <a:cxnSpLocks/>
          </p:cNvCxnSpPr>
          <p:nvPr/>
        </p:nvCxnSpPr>
        <p:spPr>
          <a:xfrm>
            <a:off x="2239874" y="2267813"/>
            <a:ext cx="82757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1" name="pole tekstowe 1">
            <a:extLst>
              <a:ext uri="{FF2B5EF4-FFF2-40B4-BE49-F238E27FC236}">
                <a16:creationId xmlns:a16="http://schemas.microsoft.com/office/drawing/2014/main" id="{046909AE-937C-A399-0BDD-B6A29B93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446" y="1184805"/>
            <a:ext cx="5370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2395"/>
              </a:buClr>
              <a:buFont typeface="Arial" panose="020B0604020202020204" pitchFamily="34" charset="0"/>
              <a:buChar char="•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395"/>
              </a:buClr>
              <a:buSzPct val="120000"/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395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395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002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1"/>
              </a:buClr>
              <a:buSzPct val="75000"/>
              <a:buFontTx/>
              <a:buNone/>
            </a:pPr>
            <a:r>
              <a:rPr lang="pl-PL" altLang="pl-PL" sz="20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OD MISJI DO CELÓW INDYWIDUALNYCH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5785D1BF-D830-D995-11FA-3CBEA914641B}"/>
              </a:ext>
            </a:extLst>
          </p:cNvPr>
          <p:cNvCxnSpPr>
            <a:cxnSpLocks/>
          </p:cNvCxnSpPr>
          <p:nvPr/>
        </p:nvCxnSpPr>
        <p:spPr>
          <a:xfrm>
            <a:off x="3450131" y="4210967"/>
            <a:ext cx="82757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1136FAD-63F9-65A8-8402-284F1411328F}"/>
              </a:ext>
            </a:extLst>
          </p:cNvPr>
          <p:cNvCxnSpPr>
            <a:cxnSpLocks/>
          </p:cNvCxnSpPr>
          <p:nvPr/>
        </p:nvCxnSpPr>
        <p:spPr>
          <a:xfrm flipH="1">
            <a:off x="8793956" y="3511359"/>
            <a:ext cx="583938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6DC03E8-69D1-EF07-1DE1-A6A69BF86B5A}"/>
              </a:ext>
            </a:extLst>
          </p:cNvPr>
          <p:cNvCxnSpPr>
            <a:cxnSpLocks/>
          </p:cNvCxnSpPr>
          <p:nvPr/>
        </p:nvCxnSpPr>
        <p:spPr>
          <a:xfrm>
            <a:off x="4737755" y="6093903"/>
            <a:ext cx="82757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840A90E-7E9D-F44F-0451-3997C68F4E8A}"/>
              </a:ext>
            </a:extLst>
          </p:cNvPr>
          <p:cNvCxnSpPr>
            <a:cxnSpLocks/>
          </p:cNvCxnSpPr>
          <p:nvPr/>
        </p:nvCxnSpPr>
        <p:spPr>
          <a:xfrm flipH="1">
            <a:off x="7538254" y="5361371"/>
            <a:ext cx="70868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100160E-EF11-2D36-BB96-CDDB199C4020}"/>
              </a:ext>
            </a:extLst>
          </p:cNvPr>
          <p:cNvSpPr txBox="1"/>
          <p:nvPr/>
        </p:nvSpPr>
        <p:spPr>
          <a:xfrm>
            <a:off x="828000" y="468000"/>
            <a:ext cx="9648000" cy="75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36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Ustalenie celów</a:t>
            </a:r>
            <a:endParaRPr lang="pl-PL" sz="3600" b="1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08DF68-796A-1B5F-496B-B82A5F3D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7" y="809924"/>
            <a:ext cx="1152128" cy="1143000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5BF66F-127C-7D01-1B11-501B16684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286122"/>
              </p:ext>
            </p:extLst>
          </p:nvPr>
        </p:nvGraphicFramePr>
        <p:xfrm>
          <a:off x="839417" y="2369979"/>
          <a:ext cx="7105699" cy="399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CA99F9-51C0-8A99-CCFB-C04AD6977F3A}"/>
              </a:ext>
            </a:extLst>
          </p:cNvPr>
          <p:cNvSpPr txBox="1"/>
          <p:nvPr/>
        </p:nvSpPr>
        <p:spPr>
          <a:xfrm>
            <a:off x="839417" y="1460522"/>
            <a:ext cx="10875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75000"/>
            </a:pPr>
            <a:r>
              <a:rPr lang="pl-PL" sz="36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Metoda SMART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2F5203D-8DDB-B17B-B040-8D09F28DA513}"/>
              </a:ext>
            </a:extLst>
          </p:cNvPr>
          <p:cNvSpPr txBox="1"/>
          <p:nvPr/>
        </p:nvSpPr>
        <p:spPr>
          <a:xfrm>
            <a:off x="828000" y="468000"/>
            <a:ext cx="9900000" cy="75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3600" b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Ustalenie celów</a:t>
            </a:r>
            <a:endParaRPr lang="pl-PL" sz="3600" b="1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 descr="Obraz zawierający tekst, osoba, ubrania, człowiek&#10;&#10;Opis wygenerowany automatycznie">
            <a:extLst>
              <a:ext uri="{FF2B5EF4-FFF2-40B4-BE49-F238E27FC236}">
                <a16:creationId xmlns:a16="http://schemas.microsoft.com/office/drawing/2014/main" id="{CD6384CA-1C84-1481-44AB-1755E58092E6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53" y="846000"/>
            <a:ext cx="3067575" cy="3661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7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hemat blokowy: łącznik międzystronicowy 13">
            <a:extLst>
              <a:ext uri="{FF2B5EF4-FFF2-40B4-BE49-F238E27FC236}">
                <a16:creationId xmlns:a16="http://schemas.microsoft.com/office/drawing/2014/main" id="{6ADA2395-EB27-EA9D-1632-F951DF302F71}"/>
              </a:ext>
            </a:extLst>
          </p:cNvPr>
          <p:cNvSpPr/>
          <p:nvPr/>
        </p:nvSpPr>
        <p:spPr>
          <a:xfrm rot="10800000">
            <a:off x="2634665" y="4479169"/>
            <a:ext cx="6613766" cy="1803696"/>
          </a:xfr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67BA31-193D-6FF3-5D6B-70B854C5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68000"/>
            <a:ext cx="9756000" cy="75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pl-PL" sz="3300"/>
              <a:t>Samo</a:t>
            </a:r>
            <a:r>
              <a:rPr lang="pl-PL" sz="3600"/>
              <a:t>ocen</a:t>
            </a:r>
            <a:r>
              <a:rPr lang="pl-PL" sz="3300"/>
              <a:t>a pracownika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B47A8BB-EA30-E3A9-26D1-D012BCB153B0}"/>
              </a:ext>
            </a:extLst>
          </p:cNvPr>
          <p:cNvSpPr txBox="1"/>
          <p:nvPr/>
        </p:nvSpPr>
        <p:spPr>
          <a:xfrm>
            <a:off x="806254" y="1588189"/>
            <a:ext cx="10475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-PL" sz="1600">
                <a:latin typeface="+mn-lt"/>
                <a:ea typeface="+mj-ea"/>
                <a:cs typeface="+mj-cs"/>
              </a:rPr>
              <a:t>Jest to forma informacji zwrotnej, dzięki której przełożony otrzymuje obraz z perspektywy pracownika, na jakim poziomie są wykonywanych przez niego cele roczne oraz wyznaczone do rozmowy kompetencje.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endParaRPr lang="pl-PL" sz="1600"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-PL" sz="1600">
                <a:latin typeface="+mn-lt"/>
                <a:ea typeface="+mj-ea"/>
                <a:cs typeface="+mj-cs"/>
              </a:rPr>
              <a:t>Przełożony zyskuje pełny obraz pracownika, co pozwala na przygotowanie się do sesji kalibracyjnej w gronie menedżerów innych obszarów.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endParaRPr lang="pl-PL" sz="1600">
              <a:ea typeface="+mj-ea"/>
              <a:cs typeface="+mj-cs"/>
            </a:endParaRPr>
          </a:p>
          <a:p>
            <a:pPr algn="just">
              <a:buClr>
                <a:srgbClr val="000000"/>
              </a:buClr>
              <a:buSzPts val="3000"/>
            </a:pPr>
            <a:r>
              <a:rPr lang="pl-PL" sz="1600">
                <a:ea typeface="+mj-ea"/>
                <a:cs typeface="+mj-cs"/>
              </a:rPr>
              <a:t>Pracownik proszony jest o wypełnienie i odesłanie do przełożonego przed sesją kalibracji wyników pracy.</a:t>
            </a:r>
          </a:p>
          <a:p>
            <a:pPr algn="just">
              <a:buClr>
                <a:srgbClr val="000000"/>
              </a:buClr>
              <a:buSzPts val="3000"/>
            </a:pPr>
            <a:endParaRPr lang="pl-PL" sz="1600"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pl-PL" sz="1600">
                <a:latin typeface="+mn-lt"/>
                <a:ea typeface="+mj-ea"/>
                <a:cs typeface="+mj-cs"/>
              </a:rPr>
              <a:t>Formularz samooceny to to samo co formularz oceny pracowniczej.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36FD0B-2E6E-8A25-8ABB-B7C3FF438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660219"/>
              </p:ext>
            </p:extLst>
          </p:nvPr>
        </p:nvGraphicFramePr>
        <p:xfrm>
          <a:off x="1215682" y="4931965"/>
          <a:ext cx="9760636" cy="1350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265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DnQL01RUWq73dzb_tA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da6dca-a400-43e1-97e8-b157486f7ba9">
      <UserInfo>
        <DisplayName>Justyna Wolniewicz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46527AF24A94AB168149F09D6DEE5" ma:contentTypeVersion="6" ma:contentTypeDescription="Create a new document." ma:contentTypeScope="" ma:versionID="a45094a4b2679741cfbf8cacd9396cb5">
  <xsd:schema xmlns:xsd="http://www.w3.org/2001/XMLSchema" xmlns:xs="http://www.w3.org/2001/XMLSchema" xmlns:p="http://schemas.microsoft.com/office/2006/metadata/properties" xmlns:ns2="cc737ad2-9630-4843-9797-080e888286c4" xmlns:ns3="46da6dca-a400-43e1-97e8-b157486f7ba9" targetNamespace="http://schemas.microsoft.com/office/2006/metadata/properties" ma:root="true" ma:fieldsID="298f5de49d272eee2ac8d45f6a001d9d" ns2:_="" ns3:_="">
    <xsd:import namespace="cc737ad2-9630-4843-9797-080e888286c4"/>
    <xsd:import namespace="46da6dca-a400-43e1-97e8-b157486f7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37ad2-9630-4843-9797-080e88828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a6dca-a400-43e1-97e8-b157486f7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CD2374-A1F1-416F-B6AB-1B5D936D06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89ACF-6CC4-40F0-B81E-7B3EEBFFCD54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cc737ad2-9630-4843-9797-080e888286c4"/>
    <ds:schemaRef ds:uri="http://purl.org/dc/dcmitype/"/>
    <ds:schemaRef ds:uri="46da6dca-a400-43e1-97e8-b157486f7ba9"/>
  </ds:schemaRefs>
</ds:datastoreItem>
</file>

<file path=customXml/itemProps3.xml><?xml version="1.0" encoding="utf-8"?>
<ds:datastoreItem xmlns:ds="http://schemas.openxmlformats.org/officeDocument/2006/customXml" ds:itemID="{03C615AB-F65B-4F42-B626-D8CAAABF5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37ad2-9630-4843-9797-080e888286c4"/>
    <ds:schemaRef ds:uri="46da6dca-a400-43e1-97e8-b157486f7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2930</Words>
  <Application>Microsoft Office PowerPoint</Application>
  <PresentationFormat>Panoramiczny</PresentationFormat>
  <Paragraphs>292</Paragraphs>
  <Slides>27</Slides>
  <Notes>8</Notes>
  <HiddenSlides>5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27</vt:i4>
      </vt:variant>
    </vt:vector>
  </HeadingPairs>
  <TitlesOfParts>
    <vt:vector size="39" baseType="lpstr">
      <vt:lpstr>Yu Gothic Light</vt:lpstr>
      <vt:lpstr>Arial</vt:lpstr>
      <vt:lpstr>Barlow</vt:lpstr>
      <vt:lpstr>Calibri</vt:lpstr>
      <vt:lpstr>Neue Haas Grotesk Text Pro</vt:lpstr>
      <vt:lpstr>Open Sans</vt:lpstr>
      <vt:lpstr>Wingdings</vt:lpstr>
      <vt:lpstr>BjornVTI</vt:lpstr>
      <vt:lpstr>think-cell Folie</vt:lpstr>
      <vt:lpstr>Document</vt:lpstr>
      <vt:lpstr>Worksheet</vt:lpstr>
      <vt:lpstr>think-cell Slide</vt:lpstr>
      <vt:lpstr>Performance Management</vt:lpstr>
      <vt:lpstr>Zarządzanie wynikami pracy</vt:lpstr>
      <vt:lpstr>Cztery etapy do osiągania lepszych wyników </vt:lpstr>
      <vt:lpstr>Informacja zwrotna</vt:lpstr>
      <vt:lpstr>Narzędzia do osiągniecia lepszych wyników pracy – dialog z pracownikiem</vt:lpstr>
      <vt:lpstr>Formularz oceny rocznej i samooceny pracownika</vt:lpstr>
      <vt:lpstr>Prezentacja programu PowerPoint</vt:lpstr>
      <vt:lpstr> </vt:lpstr>
      <vt:lpstr>Samoocena pracownika</vt:lpstr>
      <vt:lpstr>Kalibracja wyników pracy</vt:lpstr>
      <vt:lpstr>Rozmowa z pracownikiem, tj. ocena pracownicza</vt:lpstr>
      <vt:lpstr>Prezentacja programu PowerPoint</vt:lpstr>
      <vt:lpstr>Talent Management</vt:lpstr>
      <vt:lpstr>Czym jest talent w Hilding Anders Polska?</vt:lpstr>
      <vt:lpstr>Proces Talent Review – harmonogram</vt:lpstr>
      <vt:lpstr>Czym jest potencjał?</vt:lpstr>
      <vt:lpstr>Zasady dotyczące oceny potencjału</vt:lpstr>
      <vt:lpstr>Model potencjału: cztery kryteria</vt:lpstr>
      <vt:lpstr>Jak wygląda proces oceny potencjału?</vt:lpstr>
      <vt:lpstr>Poziomy potencjału: oceniamy na 4 poziomach</vt:lpstr>
      <vt:lpstr>Proces Talent Review – harmonogram</vt:lpstr>
      <vt:lpstr>Status talentu</vt:lpstr>
      <vt:lpstr>Narzędzia:</vt:lpstr>
      <vt:lpstr>Feedback dla pracownika</vt:lpstr>
      <vt:lpstr>Planowanie sukcesji</vt:lpstr>
      <vt:lpstr>PLANER SUKCESJI – Dział Techniczny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Management</dc:title>
  <dc:creator>Anna Peters-Siekierska</dc:creator>
  <cp:lastModifiedBy>Justyna Kuchniczak</cp:lastModifiedBy>
  <cp:revision>90</cp:revision>
  <cp:lastPrinted>2023-12-14T06:51:21Z</cp:lastPrinted>
  <dcterms:created xsi:type="dcterms:W3CDTF">2023-08-20T11:27:15Z</dcterms:created>
  <dcterms:modified xsi:type="dcterms:W3CDTF">2024-10-28T07:34:40Z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0x01010036846527AF24A94AB168149F09D6DEE5</vt:lpwstr>
  </property>
</Properties>
</file>